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Nunito"/>
      <p:regular r:id="rId49"/>
      <p:bold r:id="rId50"/>
      <p:italic r:id="rId51"/>
      <p:boldItalic r:id="rId52"/>
    </p:embeddedFont>
    <p:embeddedFont>
      <p:font typeface="Corbel"/>
      <p:regular r:id="rId53"/>
      <p:bold r:id="rId54"/>
      <p:italic r:id="rId55"/>
      <p:boldItalic r:id="rId56"/>
    </p:embeddedFont>
    <p:embeddedFont>
      <p:font typeface="Maven Pro"/>
      <p:regular r:id="rId57"/>
      <p:bold r:id="rId58"/>
    </p:embeddedFont>
    <p:embeddedFont>
      <p:font typeface="Open Sans"/>
      <p:regular r:id="rId59"/>
      <p:bold r:id="rId60"/>
      <p:italic r:id="rId61"/>
      <p:boldItalic r:id="rId62"/>
    </p:embeddedFont>
    <p:embeddedFont>
      <p:font typeface="Century Gothic"/>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5.xml"/><Relationship Id="rId64" Type="http://schemas.openxmlformats.org/officeDocument/2006/relationships/font" Target="fonts/CenturyGothic-bold.fntdata"/><Relationship Id="rId63" Type="http://schemas.openxmlformats.org/officeDocument/2006/relationships/font" Target="fonts/CenturyGothic-regular.fntdata"/><Relationship Id="rId22" Type="http://schemas.openxmlformats.org/officeDocument/2006/relationships/slide" Target="slides/slide17.xml"/><Relationship Id="rId66" Type="http://schemas.openxmlformats.org/officeDocument/2006/relationships/font" Target="fonts/CenturyGothic-boldItalic.fntdata"/><Relationship Id="rId21" Type="http://schemas.openxmlformats.org/officeDocument/2006/relationships/slide" Target="slides/slide16.xml"/><Relationship Id="rId65" Type="http://schemas.openxmlformats.org/officeDocument/2006/relationships/font" Target="fonts/CenturyGothic-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Corbel-regular.fntdata"/><Relationship Id="rId52" Type="http://schemas.openxmlformats.org/officeDocument/2006/relationships/font" Target="fonts/Nunito-boldItalic.fntdata"/><Relationship Id="rId11" Type="http://schemas.openxmlformats.org/officeDocument/2006/relationships/slide" Target="slides/slide6.xml"/><Relationship Id="rId55" Type="http://schemas.openxmlformats.org/officeDocument/2006/relationships/font" Target="fonts/Corbel-italic.fntdata"/><Relationship Id="rId10" Type="http://schemas.openxmlformats.org/officeDocument/2006/relationships/slide" Target="slides/slide5.xml"/><Relationship Id="rId54" Type="http://schemas.openxmlformats.org/officeDocument/2006/relationships/font" Target="fonts/Corbel-bold.fntdata"/><Relationship Id="rId13" Type="http://schemas.openxmlformats.org/officeDocument/2006/relationships/slide" Target="slides/slide8.xml"/><Relationship Id="rId57" Type="http://schemas.openxmlformats.org/officeDocument/2006/relationships/font" Target="fonts/MavenPro-regular.fntdata"/><Relationship Id="rId12" Type="http://schemas.openxmlformats.org/officeDocument/2006/relationships/slide" Target="slides/slide7.xml"/><Relationship Id="rId56" Type="http://schemas.openxmlformats.org/officeDocument/2006/relationships/font" Target="fonts/Corbel-boldItalic.fntdata"/><Relationship Id="rId15" Type="http://schemas.openxmlformats.org/officeDocument/2006/relationships/slide" Target="slides/slide10.xml"/><Relationship Id="rId59" Type="http://schemas.openxmlformats.org/officeDocument/2006/relationships/font" Target="fonts/OpenSans-regular.fntdata"/><Relationship Id="rId14" Type="http://schemas.openxmlformats.org/officeDocument/2006/relationships/slide" Target="slides/slide9.xml"/><Relationship Id="rId58" Type="http://schemas.openxmlformats.org/officeDocument/2006/relationships/font" Target="fonts/Maven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fricacheck.org/fact-checks/reports/anatomy-disinformation-campaign-who-what-and-why-deliberate-falsehoods-twitter"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reeye.com/blog/threat-research/2021/09/pro-prc-influence-campaign-social-media-websites-forum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cs.civilservice.gov.uk/publications/resist-counter-disinformation-toolki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irstdraftnews.org/articles/a-guide-to-prebunking-a-promising-way-to-inoculate-against-misinformation/" TargetMode="External"/><Relationship Id="rId3" Type="http://schemas.openxmlformats.org/officeDocument/2006/relationships/hyperlink" Target="https://medium.com/wehearthealthliteracy/the-truth-sandwich-a-better-way-to-mythbust-8021d2cf8730"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indc.com/confirmation-bias/3063/"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mdigest.org/a-better-way-to-counter-astroturfing-disinformation-technology-and-democracy-in-transitio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1gi.medium.com/the-election2016-micro-propaganda-machine-383449cc1fba"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ountabletech.org/campaign/stop-group-rec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jhomelandsecurity.gov/analysis/false-text-messages-part-of-larger-covid-19-disinformation-campaign"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29b217e63_0_17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Looking at information seeking, sharing, and posting behaviours. </a:t>
            </a:r>
            <a:endParaRPr/>
          </a:p>
        </p:txBody>
      </p:sp>
      <p:sp>
        <p:nvSpPr>
          <p:cNvPr id="358" name="Google Shape;358;gf29b217e63_0_17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0d75e147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0d75e147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29b217e6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f29b217e63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ABC from </a:t>
            </a:r>
            <a:r>
              <a:rPr lang="en-GB" u="sng">
                <a:solidFill>
                  <a:schemeClr val="hlink"/>
                </a:solidFill>
                <a:hlinkClick r:id="rId2"/>
              </a:rPr>
              <a:t>https://africacheck.org/fact-checks/reports/anatomy-disinformation-campaign-who-what-and-why-deliberate-falsehoods-twitter</a:t>
            </a:r>
            <a:r>
              <a:rPr lang="en-GB"/>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29b217e6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f29b217e63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https://www.fireeye.com/blog/threat-research/2021/09/pro-prc-influence-campaign-social-media-websites-forums.html</a:t>
            </a:r>
            <a:r>
              <a:rPr lang="en-GB"/>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29b217e6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f29b217e63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29b217e6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f29b217e63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https://www.fpri.org/article/2019/03/five-generations-of-online-manipulation-the-evolution-of-advanced-persistent-manipulators/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29b217e6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f29b217e6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29b217e63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5" name="Google Shape;405;gf29b217e63_0_2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sz="1600"/>
              <a:t>There are many actors in this space.   We hear a lot about threat actors - these are at different scales, with different capabilities and motivations. They’re learning from each other, and they often interact - for instance, we see t-shirt sellers picking up geopolitical narratives.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29b217e6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f29b217e63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29b217e6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f29b217e63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https://gcs.civilservice.gov.uk/publications/resist-counter-disinformation-toolkit/</a:t>
            </a:r>
            <a:r>
              <a:rPr lang="en-GB"/>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12c5c4d6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12c5c4d6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29b217e6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f29b217e63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29b217e6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f29b217e63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29b217e63_0_14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f29b217e63_0_14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0d75e14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f0d75e14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29b217e63_0_5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1" name="Google Shape;461;gf29b217e63_0_5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sz="1600"/>
              <a:t>But there are also response actors in this space.  These are also at different scales, with different motivations, capabilities, and connections. Our work is on how best to join these together into a coordinated rapid response.  </a:t>
            </a:r>
            <a:endParaRPr/>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en-GB" sz="1600"/>
              <a:t>And to do this, we’re borrowing the idea of a Security Operations Center or SOC - a coordinating unit, focussed on cognitive security, connected to other disinformation SOCs. These organizations are starting to exist.  This won’t be the same for everyone, so we’re designing operations for different sizes of organization, from ISAO sized down to small teams embedded in an information security unit, to independent teams, with connections to a response network, maybe as information providers or responders.</a:t>
            </a:r>
            <a:endParaRPr/>
          </a:p>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29b217e63_0_8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gf29b217e63_0_8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29b217e63_0_8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f29b217e63_0_8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f29b217e63_0_1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9" name="Google Shape;499;gf29b217e63_0_11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Extra important that cross-group interfaces are efficient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12c5c4d6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12c5c4d6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f12c5c4d6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f12c5c4d6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0d75e1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0d75e1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f12c5c4d60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f12c5c4d60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12c5c4d60_0_8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4" name="Google Shape;524;gf12c5c4d60_0_8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sz="1100"/>
              <a:t>S: Mostly, when people think about cognitive security, they look at platforms, public and government as responders. But as we catalogued counters, we found many types of people, resources and groups who could help</a:t>
            </a:r>
            <a:r>
              <a:rPr lang="en-GB"/>
              <a:t>, with varying skills, availability, limitations, and resources. </a:t>
            </a:r>
            <a:endParaRPr sz="11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12c5c4d60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f12c5c4d60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12c5c4d6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f12c5c4d6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12c5c4d60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f12c5c4d60_0_7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12c5c4d60_0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9" name="Google Shape;549;gf12c5c4d60_0_1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GB" sz="800"/>
              <a:t>Those JP 3-13 descriptions:</a:t>
            </a:r>
            <a:endParaRPr/>
          </a:p>
          <a:p>
            <a:pPr indent="0" lvl="0" marL="0" rtl="0" algn="l">
              <a:lnSpc>
                <a:spcPct val="115000"/>
              </a:lnSpc>
              <a:spcBef>
                <a:spcPts val="0"/>
              </a:spcBef>
              <a:spcAft>
                <a:spcPts val="0"/>
              </a:spcAft>
              <a:buSzPts val="1400"/>
              <a:buNone/>
            </a:pPr>
            <a:r>
              <a:t/>
            </a:r>
            <a:endParaRPr sz="800"/>
          </a:p>
          <a:p>
            <a:pPr indent="0" lvl="0" marL="0" rtl="0" algn="l">
              <a:lnSpc>
                <a:spcPct val="115000"/>
              </a:lnSpc>
              <a:spcBef>
                <a:spcPts val="0"/>
              </a:spcBef>
              <a:spcAft>
                <a:spcPts val="0"/>
              </a:spcAft>
              <a:buClr>
                <a:srgbClr val="000000"/>
              </a:buClr>
              <a:buSzPts val="800"/>
              <a:buFont typeface="Arial"/>
              <a:buChar char="●"/>
            </a:pPr>
            <a:r>
              <a:rPr lang="en-GB" sz="800"/>
              <a:t>Destroy: damage a system or entity so badly that it cannot perform any function or be restored to a usable condition without being entirely rebuilt.</a:t>
            </a:r>
            <a:endParaRPr/>
          </a:p>
          <a:p>
            <a:pPr indent="0" lvl="0" marL="0" rtl="0" algn="l">
              <a:lnSpc>
                <a:spcPct val="115000"/>
              </a:lnSpc>
              <a:spcBef>
                <a:spcPts val="0"/>
              </a:spcBef>
              <a:spcAft>
                <a:spcPts val="0"/>
              </a:spcAft>
              <a:buClr>
                <a:srgbClr val="000000"/>
              </a:buClr>
              <a:buSzPts val="800"/>
              <a:buFont typeface="Arial"/>
              <a:buChar char="●"/>
            </a:pPr>
            <a:r>
              <a:rPr lang="en-GB" sz="800"/>
              <a:t>Deter: discourage. We added Deter to the list as a potentially useful category too.</a:t>
            </a:r>
            <a:endParaRPr/>
          </a:p>
          <a:p>
            <a:pPr indent="0" lvl="0" marL="0" rtl="0" algn="l">
              <a:lnSpc>
                <a:spcPct val="115000"/>
              </a:lnSpc>
              <a:spcBef>
                <a:spcPts val="0"/>
              </a:spcBef>
              <a:spcAft>
                <a:spcPts val="0"/>
              </a:spcAft>
              <a:buClr>
                <a:srgbClr val="000000"/>
              </a:buClr>
              <a:buSzPts val="800"/>
              <a:buFont typeface="Arial"/>
              <a:buChar char="●"/>
            </a:pPr>
            <a:r>
              <a:rPr lang="en-GB" sz="800"/>
              <a:t>Deny: prevent the adversary from accessing and using critical information, systems, and services.</a:t>
            </a:r>
            <a:endParaRPr/>
          </a:p>
          <a:p>
            <a:pPr indent="0" lvl="0" marL="0" rtl="0" algn="l">
              <a:lnSpc>
                <a:spcPct val="115000"/>
              </a:lnSpc>
              <a:spcBef>
                <a:spcPts val="0"/>
              </a:spcBef>
              <a:spcAft>
                <a:spcPts val="0"/>
              </a:spcAft>
              <a:buClr>
                <a:srgbClr val="000000"/>
              </a:buClr>
              <a:buSzPts val="800"/>
              <a:buFont typeface="Arial"/>
              <a:buChar char="●"/>
            </a:pPr>
            <a:r>
              <a:rPr lang="en-GB" sz="800"/>
              <a:t>Deceive: cause a person to believe what is not true. military deception seeks to mislead adversary decision makers by manipulating their perception of reality.</a:t>
            </a:r>
            <a:endParaRPr/>
          </a:p>
          <a:p>
            <a:pPr indent="0" lvl="0" marL="0" rtl="0" algn="l">
              <a:lnSpc>
                <a:spcPct val="115000"/>
              </a:lnSpc>
              <a:spcBef>
                <a:spcPts val="0"/>
              </a:spcBef>
              <a:spcAft>
                <a:spcPts val="0"/>
              </a:spcAft>
              <a:buClr>
                <a:srgbClr val="000000"/>
              </a:buClr>
              <a:buSzPts val="800"/>
              <a:buFont typeface="Arial"/>
              <a:buChar char="●"/>
            </a:pPr>
            <a:r>
              <a:rPr lang="en-GB" sz="800"/>
              <a:t>Disrupt: break or interrupt the flow of information.</a:t>
            </a:r>
            <a:endParaRPr/>
          </a:p>
          <a:p>
            <a:pPr indent="0" lvl="0" marL="0" rtl="0" algn="l">
              <a:lnSpc>
                <a:spcPct val="115000"/>
              </a:lnSpc>
              <a:spcBef>
                <a:spcPts val="0"/>
              </a:spcBef>
              <a:spcAft>
                <a:spcPts val="0"/>
              </a:spcAft>
              <a:buClr>
                <a:srgbClr val="000000"/>
              </a:buClr>
              <a:buSzPts val="800"/>
              <a:buFont typeface="Arial"/>
              <a:buChar char="●"/>
            </a:pPr>
            <a:r>
              <a:rPr lang="en-GB" sz="800"/>
              <a:t>Degrade: reduce the effectiveness or efficiency of adversary command and control or communications systems, and information collection efforts or means.</a:t>
            </a:r>
            <a:endParaRPr/>
          </a:p>
          <a:p>
            <a:pPr indent="0" lvl="0" marL="0" rtl="0" algn="l">
              <a:lnSpc>
                <a:spcPct val="115000"/>
              </a:lnSpc>
              <a:spcBef>
                <a:spcPts val="1200"/>
              </a:spcBef>
              <a:spcAft>
                <a:spcPts val="0"/>
              </a:spcAft>
              <a:buClr>
                <a:srgbClr val="000000"/>
              </a:buClr>
              <a:buSzPts val="800"/>
              <a:buFont typeface="Arial"/>
              <a:buChar char="●"/>
            </a:pPr>
            <a:r>
              <a:rPr lang="en-GB" sz="800"/>
              <a:t>(Detect: discover or discern the existence, presence, or fact of an intrusion into information systems. We included Detect because that’s what everyone was doing - looking, not reacting, and we wanted them to get that out of their systems.)</a:t>
            </a:r>
            <a:endParaRPr sz="800"/>
          </a:p>
          <a:p>
            <a:pPr indent="0" lvl="0" marL="0" rtl="0" algn="l">
              <a:lnSpc>
                <a:spcPct val="115000"/>
              </a:lnSpc>
              <a:spcBef>
                <a:spcPts val="1200"/>
              </a:spcBef>
              <a:spcAft>
                <a:spcPts val="0"/>
              </a:spcAft>
              <a:buNone/>
            </a:pPr>
            <a:r>
              <a:rPr lang="en-GB" sz="800"/>
              <a:t>See JP 3-0: </a:t>
            </a:r>
            <a:endParaRPr sz="800"/>
          </a:p>
          <a:p>
            <a:pPr indent="0" lvl="0" marL="0" rtl="0" algn="l">
              <a:lnSpc>
                <a:spcPct val="115000"/>
              </a:lnSpc>
              <a:spcBef>
                <a:spcPts val="1200"/>
              </a:spcBef>
              <a:spcAft>
                <a:spcPts val="0"/>
              </a:spcAft>
              <a:buNone/>
            </a:pPr>
            <a:r>
              <a:t/>
            </a:r>
            <a:endParaRPr sz="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f12c5c4d60_0_1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400"/>
              <a:buFont typeface="Arial"/>
              <a:buNone/>
            </a:pPr>
            <a:r>
              <a:rPr lang="en-GB" sz="1600">
                <a:solidFill>
                  <a:schemeClr val="dk1"/>
                </a:solidFill>
              </a:rPr>
              <a:t>This is the AMITT Blue framework: it contains 160 countermoves to the campaign and incident techniques that we analysed with AMITT Red.  We used information operations frameworks to create this, specifically the classifications Deny, Disrupt:, Degrade, Deceive:, Destroy, and Deter - for each tactic stage and Red technique.  </a:t>
            </a:r>
            <a:endParaRPr>
              <a:solidFill>
                <a:schemeClr val="dk1"/>
              </a:solidFill>
            </a:endParaRPr>
          </a:p>
          <a:p>
            <a:pPr indent="0" lvl="0" marL="0" rtl="0" algn="l">
              <a:lnSpc>
                <a:spcPct val="115000"/>
              </a:lnSpc>
              <a:spcBef>
                <a:spcPts val="1200"/>
              </a:spcBef>
              <a:spcAft>
                <a:spcPts val="0"/>
              </a:spcAft>
              <a:buClr>
                <a:schemeClr val="dk1"/>
              </a:buClr>
              <a:buSzPts val="1400"/>
              <a:buFont typeface="Arial"/>
              <a:buNone/>
            </a:pPr>
            <a:r>
              <a:rPr lang="en-GB" sz="1600">
                <a:solidFill>
                  <a:schemeClr val="dk1"/>
                </a:solidFill>
              </a:rPr>
              <a:t>We’ve partnered with counter-disinformation groups like RealityTeam.org who use targeted counter messaging and metrics to push away disinformation narratives. And we’re currently cleaning this matrix up. </a:t>
            </a:r>
            <a:endParaRPr/>
          </a:p>
        </p:txBody>
      </p:sp>
      <p:sp>
        <p:nvSpPr>
          <p:cNvPr id="569" name="Google Shape;569;gf12c5c4d60_0_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f12c5c4d60_0_4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0" name="Google Shape;890;gf12c5c4d60_0_4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f12c5c4d60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f12c5c4d60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f12c5c4d60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f12c5c4d60_0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Counters illusory truth bias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29b217e63_0_20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gf29b217e63_0_20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GB" sz="1600"/>
              <a:t>There are many actors in this space.   We hear a lot about threat actors - these are at different scales, with different capabilities and motivations. They’re learning from each other, and they often interact - for instance, we see t-shirt sellers picking up geopolitical narratives.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f12c5c4d60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gf12c5c4d60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a:solidFill>
                  <a:schemeClr val="dk1"/>
                </a:solidFill>
              </a:rPr>
              <a:t>Prebunking:  owning the narrative space before an anticipated narrative becomes widespread.  One of the simplest ways to do this is train people on what influence looks like, using training or games.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Truth sandwich: truth, lie, truth</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u="sng">
                <a:solidFill>
                  <a:schemeClr val="hlink"/>
                </a:solidFill>
                <a:hlinkClick r:id="rId2"/>
              </a:rPr>
              <a:t>https://firstdraftnews.org/articles/a-guide-to-prebunking-a-promising-way-to-inoculate-against-misinformation/</a:t>
            </a:r>
            <a:r>
              <a:rPr lang="en-GB"/>
              <a:t> </a:t>
            </a:r>
            <a:endParaRPr/>
          </a:p>
          <a:p>
            <a:pPr indent="0" lvl="0" marL="0" rtl="0" algn="l">
              <a:lnSpc>
                <a:spcPct val="100000"/>
              </a:lnSpc>
              <a:spcBef>
                <a:spcPts val="0"/>
              </a:spcBef>
              <a:spcAft>
                <a:spcPts val="0"/>
              </a:spcAft>
              <a:buSzPts val="1100"/>
              <a:buNone/>
            </a:pPr>
            <a:r>
              <a:rPr lang="en-GB" u="sng">
                <a:solidFill>
                  <a:schemeClr val="hlink"/>
                </a:solidFill>
                <a:hlinkClick r:id="rId3"/>
              </a:rPr>
              <a:t>https://medium.com/wehearthealthliteracy/the-truth-sandwich-a-better-way-to-mythbust-8021d2cf8730</a:t>
            </a:r>
            <a:r>
              <a:rPr lang="en-GB"/>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Image: WHO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Includes playing “Go Viral!”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Counters familiarity backfire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f12c5c4d60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f12c5c4d60_0_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https://techindc.com/confirmation-bias/3063/</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Counters confirmation bias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f12c5c4d60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f12c5c4d60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f12c5c4d60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gf12c5c4d60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Report, remove, re-route disinformation isn’t enough.  </a:t>
            </a:r>
            <a:r>
              <a:rPr lang="en-GB">
                <a:solidFill>
                  <a:srgbClr val="C0791B"/>
                </a:solidFill>
              </a:rPr>
              <a:t>Change the influence space, and build influence capacity in it. Indian aunties.  Barbershops. Etc.  </a:t>
            </a:r>
            <a:r>
              <a:rPr lang="en-GB"/>
              <a:t>Train influencers.  Meet with response communities, so nobody’s learning about each other as an incident hits.  Listen to communities about what they need and how.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Counters information overload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GB" u="sng">
                <a:solidFill>
                  <a:srgbClr val="27278B"/>
                </a:solidFill>
                <a:hlinkClick r:id="rId2">
                  <a:extLst>
                    <a:ext uri="{A12FA001-AC4F-418D-AE19-62706E023703}">
                      <ahyp:hlinkClr val="tx"/>
                    </a:ext>
                  </a:extLst>
                </a:hlinkClick>
              </a:rPr>
              <a:t>https://www.demdigest.org/a-better-way-to-counter-astroturfing-disinformation-technology-and-democracy-in-transition/</a:t>
            </a:r>
            <a:r>
              <a:rPr lang="en-GB">
                <a:solidFill>
                  <a:schemeClr val="dk1"/>
                </a:solidFill>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0d75e147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0d75e147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29b217e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f29b217e6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IMage: </a:t>
            </a:r>
            <a:r>
              <a:rPr lang="en-GB" u="sng">
                <a:solidFill>
                  <a:schemeClr val="hlink"/>
                </a:solidFill>
                <a:hlinkClick r:id="rId2"/>
              </a:rPr>
              <a:t>https://d1gi.medium.com/the-election2016-micro-propaganda-machine-383449cc1fba</a:t>
            </a:r>
            <a:r>
              <a:rPr lang="en-GB"/>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29b217e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f29b217e63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29b217e6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f29b217e63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Image: </a:t>
            </a:r>
            <a:r>
              <a:rPr lang="en-GB" u="sng">
                <a:solidFill>
                  <a:schemeClr val="hlink"/>
                </a:solidFill>
                <a:hlinkClick r:id="rId2"/>
              </a:rPr>
              <a:t>https://accountabletech.org/campaign/stop-group-recs/</a:t>
            </a:r>
            <a:r>
              <a:rPr lang="en-GB"/>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29b217e6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f29b217e63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Image: </a:t>
            </a:r>
            <a:r>
              <a:rPr lang="en-GB" u="sng">
                <a:solidFill>
                  <a:schemeClr val="hlink"/>
                </a:solidFill>
                <a:hlinkClick r:id="rId2"/>
              </a:rPr>
              <a:t>https://www.njhomelandsecurity.gov/analysis/false-text-messages-part-of-larger-covid-19-disinformation-campaign</a:t>
            </a:r>
            <a:r>
              <a:rPr lang="en-GB"/>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0" name="Shape 10"/>
        <p:cNvGrpSpPr/>
        <p:nvPr/>
      </p:nvGrpSpPr>
      <p:grpSpPr>
        <a:xfrm>
          <a:off x="0" y="0"/>
          <a:ext cx="0" cy="0"/>
          <a:chOff x="0" y="0"/>
          <a:chExt cx="0" cy="0"/>
        </a:xfrm>
      </p:grpSpPr>
      <p:grpSp>
        <p:nvGrpSpPr>
          <p:cNvPr id="11" name="Google Shape;11;p2"/>
          <p:cNvGrpSpPr/>
          <p:nvPr/>
        </p:nvGrpSpPr>
        <p:grpSpPr>
          <a:xfrm>
            <a:off x="7343003" y="3409675"/>
            <a:ext cx="1691422" cy="1732548"/>
            <a:chOff x="7343003" y="3409675"/>
            <a:chExt cx="1691422" cy="1732548"/>
          </a:xfrm>
        </p:grpSpPr>
        <p:grpSp>
          <p:nvGrpSpPr>
            <p:cNvPr id="12" name="Google Shape;12;p2"/>
            <p:cNvGrpSpPr/>
            <p:nvPr/>
          </p:nvGrpSpPr>
          <p:grpSpPr>
            <a:xfrm>
              <a:off x="7343003" y="4453711"/>
              <a:ext cx="316800" cy="688513"/>
              <a:chOff x="7343003" y="4453711"/>
              <a:chExt cx="316800" cy="688513"/>
            </a:xfrm>
          </p:grpSpPr>
          <p:sp>
            <p:nvSpPr>
              <p:cNvPr id="13" name="Google Shape;13;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7801210" y="4105700"/>
              <a:ext cx="316800" cy="1036523"/>
              <a:chOff x="7801210" y="4105700"/>
              <a:chExt cx="316800" cy="1036523"/>
            </a:xfrm>
          </p:grpSpPr>
          <p:sp>
            <p:nvSpPr>
              <p:cNvPr id="16" name="Google Shape;16;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8259418" y="3757688"/>
              <a:ext cx="316800" cy="1384535"/>
              <a:chOff x="8259418" y="3757688"/>
              <a:chExt cx="316800" cy="1384535"/>
            </a:xfrm>
          </p:grpSpPr>
          <p:sp>
            <p:nvSpPr>
              <p:cNvPr id="20" name="Google Shape;20;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8717625" y="3409675"/>
              <a:ext cx="316800" cy="1732548"/>
              <a:chOff x="8717625" y="3409675"/>
              <a:chExt cx="316800" cy="1732548"/>
            </a:xfrm>
          </p:grpSpPr>
          <p:sp>
            <p:nvSpPr>
              <p:cNvPr id="25" name="Google Shape;25;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 name="Google Shape;30;p2"/>
          <p:cNvGrpSpPr/>
          <p:nvPr/>
        </p:nvGrpSpPr>
        <p:grpSpPr>
          <a:xfrm>
            <a:off x="5043503" y="0"/>
            <a:ext cx="3814072" cy="3839102"/>
            <a:chOff x="5043503" y="0"/>
            <a:chExt cx="3814072" cy="3839102"/>
          </a:xfrm>
        </p:grpSpPr>
        <p:sp>
          <p:nvSpPr>
            <p:cNvPr id="31" name="Google Shape;31;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2"/>
            <p:cNvGrpSpPr/>
            <p:nvPr/>
          </p:nvGrpSpPr>
          <p:grpSpPr>
            <a:xfrm>
              <a:off x="7647812" y="2704283"/>
              <a:ext cx="635219" cy="635219"/>
              <a:chOff x="6725724" y="2701260"/>
              <a:chExt cx="1208101" cy="1208100"/>
            </a:xfrm>
          </p:grpSpPr>
          <p:sp>
            <p:nvSpPr>
              <p:cNvPr id="34" name="Google Shape;34;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2"/>
            <p:cNvGrpSpPr/>
            <p:nvPr/>
          </p:nvGrpSpPr>
          <p:grpSpPr>
            <a:xfrm>
              <a:off x="7952720" y="179238"/>
              <a:ext cx="873165" cy="873003"/>
              <a:chOff x="7754428" y="208725"/>
              <a:chExt cx="541800" cy="541800"/>
            </a:xfrm>
          </p:grpSpPr>
          <p:sp>
            <p:nvSpPr>
              <p:cNvPr id="39" name="Google Shape;39;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8" name="Google Shape;48;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9" name="Google Shape;49;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33" name="Shape 133"/>
        <p:cNvGrpSpPr/>
        <p:nvPr/>
      </p:nvGrpSpPr>
      <p:grpSpPr>
        <a:xfrm>
          <a:off x="0" y="0"/>
          <a:ext cx="0" cy="0"/>
          <a:chOff x="0" y="0"/>
          <a:chExt cx="0" cy="0"/>
        </a:xfrm>
      </p:grpSpPr>
      <p:grpSp>
        <p:nvGrpSpPr>
          <p:cNvPr id="134" name="Google Shape;134;p11"/>
          <p:cNvGrpSpPr/>
          <p:nvPr/>
        </p:nvGrpSpPr>
        <p:grpSpPr>
          <a:xfrm>
            <a:off x="52" y="4099200"/>
            <a:ext cx="9144036" cy="1044300"/>
            <a:chOff x="52" y="4099200"/>
            <a:chExt cx="9144036" cy="1044300"/>
          </a:xfrm>
        </p:grpSpPr>
        <p:grpSp>
          <p:nvGrpSpPr>
            <p:cNvPr id="135" name="Google Shape;135;p11"/>
            <p:cNvGrpSpPr/>
            <p:nvPr/>
          </p:nvGrpSpPr>
          <p:grpSpPr>
            <a:xfrm>
              <a:off x="52" y="4309200"/>
              <a:ext cx="231622" cy="834300"/>
              <a:chOff x="2688737" y="4301380"/>
              <a:chExt cx="231900" cy="834300"/>
            </a:xfrm>
          </p:grpSpPr>
          <p:sp>
            <p:nvSpPr>
              <p:cNvPr id="136" name="Google Shape;136;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1"/>
            <p:cNvGrpSpPr/>
            <p:nvPr/>
          </p:nvGrpSpPr>
          <p:grpSpPr>
            <a:xfrm>
              <a:off x="371406" y="4099200"/>
              <a:ext cx="231622" cy="1044300"/>
              <a:chOff x="2688737" y="4091380"/>
              <a:chExt cx="231900" cy="1044300"/>
            </a:xfrm>
          </p:grpSpPr>
          <p:sp>
            <p:nvSpPr>
              <p:cNvPr id="141" name="Google Shape;141;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1"/>
            <p:cNvGrpSpPr/>
            <p:nvPr/>
          </p:nvGrpSpPr>
          <p:grpSpPr>
            <a:xfrm>
              <a:off x="742761" y="4309200"/>
              <a:ext cx="231622" cy="834300"/>
              <a:chOff x="2688737" y="4301380"/>
              <a:chExt cx="231900" cy="834300"/>
            </a:xfrm>
          </p:grpSpPr>
          <p:sp>
            <p:nvSpPr>
              <p:cNvPr id="147" name="Google Shape;147;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a:off x="1114115" y="4518900"/>
              <a:ext cx="231622" cy="624600"/>
              <a:chOff x="2688737" y="4511080"/>
              <a:chExt cx="231900" cy="624600"/>
            </a:xfrm>
          </p:grpSpPr>
          <p:sp>
            <p:nvSpPr>
              <p:cNvPr id="152" name="Google Shape;152;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1"/>
            <p:cNvGrpSpPr/>
            <p:nvPr/>
          </p:nvGrpSpPr>
          <p:grpSpPr>
            <a:xfrm>
              <a:off x="1856753" y="4099200"/>
              <a:ext cx="231600" cy="1044300"/>
              <a:chOff x="1856753" y="4099200"/>
              <a:chExt cx="231600" cy="1044300"/>
            </a:xfrm>
          </p:grpSpPr>
          <p:sp>
            <p:nvSpPr>
              <p:cNvPr id="156" name="Google Shape;156;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1"/>
            <p:cNvGrpSpPr/>
            <p:nvPr/>
          </p:nvGrpSpPr>
          <p:grpSpPr>
            <a:xfrm>
              <a:off x="2228107" y="4309200"/>
              <a:ext cx="231600" cy="834300"/>
              <a:chOff x="2228107" y="4309200"/>
              <a:chExt cx="231600" cy="834300"/>
            </a:xfrm>
          </p:grpSpPr>
          <p:sp>
            <p:nvSpPr>
              <p:cNvPr id="162" name="Google Shape;162;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1"/>
            <p:cNvGrpSpPr/>
            <p:nvPr/>
          </p:nvGrpSpPr>
          <p:grpSpPr>
            <a:xfrm>
              <a:off x="2599462" y="4518900"/>
              <a:ext cx="231600" cy="624600"/>
              <a:chOff x="2599462" y="4518900"/>
              <a:chExt cx="231600" cy="624600"/>
            </a:xfrm>
          </p:grpSpPr>
          <p:sp>
            <p:nvSpPr>
              <p:cNvPr id="167" name="Google Shape;167;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1"/>
            <p:cNvGrpSpPr/>
            <p:nvPr/>
          </p:nvGrpSpPr>
          <p:grpSpPr>
            <a:xfrm>
              <a:off x="3342171" y="4099200"/>
              <a:ext cx="231600" cy="1044300"/>
              <a:chOff x="3342171" y="4099200"/>
              <a:chExt cx="231600" cy="1044300"/>
            </a:xfrm>
          </p:grpSpPr>
          <p:sp>
            <p:nvSpPr>
              <p:cNvPr id="171" name="Google Shape;171;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1"/>
            <p:cNvGrpSpPr/>
            <p:nvPr/>
          </p:nvGrpSpPr>
          <p:grpSpPr>
            <a:xfrm>
              <a:off x="3713525" y="4309200"/>
              <a:ext cx="231600" cy="834300"/>
              <a:chOff x="3713525" y="4309200"/>
              <a:chExt cx="231600" cy="834300"/>
            </a:xfrm>
          </p:grpSpPr>
          <p:sp>
            <p:nvSpPr>
              <p:cNvPr id="177" name="Google Shape;177;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1"/>
            <p:cNvGrpSpPr/>
            <p:nvPr/>
          </p:nvGrpSpPr>
          <p:grpSpPr>
            <a:xfrm>
              <a:off x="1485398" y="4309200"/>
              <a:ext cx="231600" cy="834300"/>
              <a:chOff x="1485398" y="4309200"/>
              <a:chExt cx="231600" cy="834300"/>
            </a:xfrm>
          </p:grpSpPr>
          <p:sp>
            <p:nvSpPr>
              <p:cNvPr id="182" name="Google Shape;182;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1"/>
            <p:cNvGrpSpPr/>
            <p:nvPr/>
          </p:nvGrpSpPr>
          <p:grpSpPr>
            <a:xfrm>
              <a:off x="4084879" y="4518900"/>
              <a:ext cx="231600" cy="624600"/>
              <a:chOff x="4084879" y="4518900"/>
              <a:chExt cx="231600" cy="624600"/>
            </a:xfrm>
          </p:grpSpPr>
          <p:sp>
            <p:nvSpPr>
              <p:cNvPr id="187" name="Google Shape;187;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1"/>
            <p:cNvGrpSpPr/>
            <p:nvPr/>
          </p:nvGrpSpPr>
          <p:grpSpPr>
            <a:xfrm>
              <a:off x="2970816" y="4309200"/>
              <a:ext cx="231600" cy="834300"/>
              <a:chOff x="2970816" y="4309200"/>
              <a:chExt cx="231600" cy="834300"/>
            </a:xfrm>
          </p:grpSpPr>
          <p:sp>
            <p:nvSpPr>
              <p:cNvPr id="191" name="Google Shape;191;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4456234" y="4309200"/>
              <a:ext cx="231600" cy="834300"/>
              <a:chOff x="4456234" y="4309200"/>
              <a:chExt cx="231600" cy="834300"/>
            </a:xfrm>
          </p:grpSpPr>
          <p:sp>
            <p:nvSpPr>
              <p:cNvPr id="196" name="Google Shape;196;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1"/>
            <p:cNvGrpSpPr/>
            <p:nvPr/>
          </p:nvGrpSpPr>
          <p:grpSpPr>
            <a:xfrm>
              <a:off x="4827588" y="4099200"/>
              <a:ext cx="231600" cy="1044300"/>
              <a:chOff x="4827588" y="4099200"/>
              <a:chExt cx="231600" cy="1044300"/>
            </a:xfrm>
          </p:grpSpPr>
          <p:sp>
            <p:nvSpPr>
              <p:cNvPr id="201" name="Google Shape;201;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1"/>
            <p:cNvGrpSpPr/>
            <p:nvPr/>
          </p:nvGrpSpPr>
          <p:grpSpPr>
            <a:xfrm>
              <a:off x="5198943" y="4309200"/>
              <a:ext cx="231600" cy="834300"/>
              <a:chOff x="5198943" y="4309200"/>
              <a:chExt cx="231600" cy="834300"/>
            </a:xfrm>
          </p:grpSpPr>
          <p:sp>
            <p:nvSpPr>
              <p:cNvPr id="207" name="Google Shape;207;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11"/>
            <p:cNvGrpSpPr/>
            <p:nvPr/>
          </p:nvGrpSpPr>
          <p:grpSpPr>
            <a:xfrm>
              <a:off x="5570297" y="4518900"/>
              <a:ext cx="231600" cy="624600"/>
              <a:chOff x="5570297" y="4518900"/>
              <a:chExt cx="231600" cy="624600"/>
            </a:xfrm>
          </p:grpSpPr>
          <p:sp>
            <p:nvSpPr>
              <p:cNvPr id="212" name="Google Shape;212;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1"/>
            <p:cNvGrpSpPr/>
            <p:nvPr/>
          </p:nvGrpSpPr>
          <p:grpSpPr>
            <a:xfrm>
              <a:off x="5941652" y="4309200"/>
              <a:ext cx="231600" cy="834300"/>
              <a:chOff x="5941652" y="4309200"/>
              <a:chExt cx="231600" cy="834300"/>
            </a:xfrm>
          </p:grpSpPr>
          <p:sp>
            <p:nvSpPr>
              <p:cNvPr id="216" name="Google Shape;216;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11"/>
            <p:cNvGrpSpPr/>
            <p:nvPr/>
          </p:nvGrpSpPr>
          <p:grpSpPr>
            <a:xfrm>
              <a:off x="6313006" y="4099200"/>
              <a:ext cx="231600" cy="1044300"/>
              <a:chOff x="6313006" y="4099200"/>
              <a:chExt cx="231600" cy="1044300"/>
            </a:xfrm>
          </p:grpSpPr>
          <p:sp>
            <p:nvSpPr>
              <p:cNvPr id="221" name="Google Shape;221;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1"/>
            <p:cNvGrpSpPr/>
            <p:nvPr/>
          </p:nvGrpSpPr>
          <p:grpSpPr>
            <a:xfrm>
              <a:off x="6684361" y="4309200"/>
              <a:ext cx="231600" cy="834300"/>
              <a:chOff x="6684361" y="4309200"/>
              <a:chExt cx="231600" cy="834300"/>
            </a:xfrm>
          </p:grpSpPr>
          <p:sp>
            <p:nvSpPr>
              <p:cNvPr id="227" name="Google Shape;227;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1"/>
            <p:cNvGrpSpPr/>
            <p:nvPr/>
          </p:nvGrpSpPr>
          <p:grpSpPr>
            <a:xfrm>
              <a:off x="7055715" y="4518900"/>
              <a:ext cx="231600" cy="624600"/>
              <a:chOff x="7055715" y="4518900"/>
              <a:chExt cx="231600" cy="624600"/>
            </a:xfrm>
          </p:grpSpPr>
          <p:sp>
            <p:nvSpPr>
              <p:cNvPr id="232" name="Google Shape;232;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1"/>
            <p:cNvGrpSpPr/>
            <p:nvPr/>
          </p:nvGrpSpPr>
          <p:grpSpPr>
            <a:xfrm>
              <a:off x="7798424" y="4099200"/>
              <a:ext cx="231600" cy="1044300"/>
              <a:chOff x="7798424" y="4099200"/>
              <a:chExt cx="231600" cy="1044300"/>
            </a:xfrm>
          </p:grpSpPr>
          <p:sp>
            <p:nvSpPr>
              <p:cNvPr id="236" name="Google Shape;236;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1"/>
            <p:cNvGrpSpPr/>
            <p:nvPr/>
          </p:nvGrpSpPr>
          <p:grpSpPr>
            <a:xfrm>
              <a:off x="8169779" y="4309200"/>
              <a:ext cx="231600" cy="834300"/>
              <a:chOff x="8169779" y="4309200"/>
              <a:chExt cx="231600" cy="834300"/>
            </a:xfrm>
          </p:grpSpPr>
          <p:sp>
            <p:nvSpPr>
              <p:cNvPr id="242" name="Google Shape;242;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1"/>
            <p:cNvGrpSpPr/>
            <p:nvPr/>
          </p:nvGrpSpPr>
          <p:grpSpPr>
            <a:xfrm>
              <a:off x="7427070" y="4309200"/>
              <a:ext cx="231600" cy="834300"/>
              <a:chOff x="7427070" y="4309200"/>
              <a:chExt cx="231600" cy="834300"/>
            </a:xfrm>
          </p:grpSpPr>
          <p:sp>
            <p:nvSpPr>
              <p:cNvPr id="247" name="Google Shape;247;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1"/>
            <p:cNvGrpSpPr/>
            <p:nvPr/>
          </p:nvGrpSpPr>
          <p:grpSpPr>
            <a:xfrm>
              <a:off x="8541133" y="4518900"/>
              <a:ext cx="231600" cy="624600"/>
              <a:chOff x="8541133" y="4518900"/>
              <a:chExt cx="231600" cy="624600"/>
            </a:xfrm>
          </p:grpSpPr>
          <p:sp>
            <p:nvSpPr>
              <p:cNvPr id="252" name="Google Shape;252;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1"/>
            <p:cNvGrpSpPr/>
            <p:nvPr/>
          </p:nvGrpSpPr>
          <p:grpSpPr>
            <a:xfrm>
              <a:off x="8912488" y="4309200"/>
              <a:ext cx="231600" cy="834300"/>
              <a:chOff x="8912488" y="4309200"/>
              <a:chExt cx="231600" cy="834300"/>
            </a:xfrm>
          </p:grpSpPr>
          <p:sp>
            <p:nvSpPr>
              <p:cNvPr id="256" name="Google Shape;256;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0" name="Google Shape;260;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1" name="Google Shape;261;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62" name="Google Shape;262;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3" name="Shape 263"/>
        <p:cNvGrpSpPr/>
        <p:nvPr/>
      </p:nvGrpSpPr>
      <p:grpSpPr>
        <a:xfrm>
          <a:off x="0" y="0"/>
          <a:ext cx="0" cy="0"/>
          <a:chOff x="0" y="0"/>
          <a:chExt cx="0" cy="0"/>
        </a:xfrm>
      </p:grpSpPr>
      <p:sp>
        <p:nvSpPr>
          <p:cNvPr id="264" name="Google Shape;264;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265" name="Shape 265"/>
        <p:cNvGrpSpPr/>
        <p:nvPr/>
      </p:nvGrpSpPr>
      <p:grpSpPr>
        <a:xfrm>
          <a:off x="0" y="0"/>
          <a:ext cx="0" cy="0"/>
          <a:chOff x="0" y="0"/>
          <a:chExt cx="0" cy="0"/>
        </a:xfrm>
      </p:grpSpPr>
      <p:pic>
        <p:nvPicPr>
          <p:cNvPr descr="Google Shape;49;p41" id="266" name="Google Shape;266;p1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67" name="Google Shape;267;p13"/>
          <p:cNvSpPr txBox="1"/>
          <p:nvPr>
            <p:ph type="title"/>
          </p:nvPr>
        </p:nvSpPr>
        <p:spPr>
          <a:xfrm>
            <a:off x="514351" y="457200"/>
            <a:ext cx="8130600" cy="945000"/>
          </a:xfrm>
          <a:prstGeom prst="rect">
            <a:avLst/>
          </a:prstGeom>
          <a:noFill/>
          <a:ln>
            <a:noFill/>
          </a:ln>
        </p:spPr>
        <p:txBody>
          <a:bodyPr anchorCtr="0" anchor="ctr" bIns="34250" lIns="34250" spcFirstLastPara="1" rIns="34250" wrap="square" tIns="34250">
            <a:normAutofit/>
          </a:bodyPr>
          <a:lstStyle>
            <a:lvl1pPr lvl="0" rtl="0" algn="l">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Clr>
                <a:srgbClr val="FFFFFF"/>
              </a:buClr>
              <a:buSzPts val="1400"/>
              <a:buNone/>
              <a:defRPr/>
            </a:lvl2pPr>
            <a:lvl3pPr lvl="2" rtl="0" algn="l">
              <a:lnSpc>
                <a:spcPct val="100000"/>
              </a:lnSpc>
              <a:spcBef>
                <a:spcPts val="0"/>
              </a:spcBef>
              <a:spcAft>
                <a:spcPts val="0"/>
              </a:spcAft>
              <a:buClr>
                <a:srgbClr val="FFFFFF"/>
              </a:buClr>
              <a:buSzPts val="1400"/>
              <a:buNone/>
              <a:defRPr/>
            </a:lvl3pPr>
            <a:lvl4pPr lvl="3" rtl="0" algn="l">
              <a:lnSpc>
                <a:spcPct val="100000"/>
              </a:lnSpc>
              <a:spcBef>
                <a:spcPts val="0"/>
              </a:spcBef>
              <a:spcAft>
                <a:spcPts val="0"/>
              </a:spcAft>
              <a:buClr>
                <a:srgbClr val="FFFFFF"/>
              </a:buClr>
              <a:buSzPts val="1400"/>
              <a:buNone/>
              <a:defRPr/>
            </a:lvl4pPr>
            <a:lvl5pPr lvl="4" rtl="0" algn="l">
              <a:lnSpc>
                <a:spcPct val="100000"/>
              </a:lnSpc>
              <a:spcBef>
                <a:spcPts val="0"/>
              </a:spcBef>
              <a:spcAft>
                <a:spcPts val="0"/>
              </a:spcAft>
              <a:buClr>
                <a:srgbClr val="FFFFFF"/>
              </a:buClr>
              <a:buSzPts val="1400"/>
              <a:buNone/>
              <a:defRPr/>
            </a:lvl5pPr>
            <a:lvl6pPr lvl="5" rtl="0" algn="l">
              <a:lnSpc>
                <a:spcPct val="100000"/>
              </a:lnSpc>
              <a:spcBef>
                <a:spcPts val="0"/>
              </a:spcBef>
              <a:spcAft>
                <a:spcPts val="0"/>
              </a:spcAft>
              <a:buClr>
                <a:srgbClr val="FFFFFF"/>
              </a:buClr>
              <a:buSzPts val="1400"/>
              <a:buNone/>
              <a:defRPr/>
            </a:lvl6pPr>
            <a:lvl7pPr lvl="6" rtl="0" algn="l">
              <a:lnSpc>
                <a:spcPct val="100000"/>
              </a:lnSpc>
              <a:spcBef>
                <a:spcPts val="0"/>
              </a:spcBef>
              <a:spcAft>
                <a:spcPts val="0"/>
              </a:spcAft>
              <a:buClr>
                <a:srgbClr val="FFFFFF"/>
              </a:buClr>
              <a:buSzPts val="1400"/>
              <a:buNone/>
              <a:defRPr/>
            </a:lvl7pPr>
            <a:lvl8pPr lvl="7" rtl="0" algn="l">
              <a:lnSpc>
                <a:spcPct val="100000"/>
              </a:lnSpc>
              <a:spcBef>
                <a:spcPts val="0"/>
              </a:spcBef>
              <a:spcAft>
                <a:spcPts val="0"/>
              </a:spcAft>
              <a:buClr>
                <a:srgbClr val="FFFFFF"/>
              </a:buClr>
              <a:buSzPts val="1400"/>
              <a:buNone/>
              <a:defRPr/>
            </a:lvl8pPr>
            <a:lvl9pPr lvl="8" rtl="0" algn="l">
              <a:lnSpc>
                <a:spcPct val="100000"/>
              </a:lnSpc>
              <a:spcBef>
                <a:spcPts val="0"/>
              </a:spcBef>
              <a:spcAft>
                <a:spcPts val="0"/>
              </a:spcAft>
              <a:buClr>
                <a:srgbClr val="FFFFFF"/>
              </a:buClr>
              <a:buSzPts val="1400"/>
              <a:buNone/>
              <a:defRPr/>
            </a:lvl9pPr>
          </a:lstStyle>
          <a:p/>
        </p:txBody>
      </p:sp>
      <p:sp>
        <p:nvSpPr>
          <p:cNvPr id="268" name="Google Shape;268;p13"/>
          <p:cNvSpPr txBox="1"/>
          <p:nvPr>
            <p:ph idx="1" type="body"/>
          </p:nvPr>
        </p:nvSpPr>
        <p:spPr>
          <a:xfrm>
            <a:off x="514351" y="1402200"/>
            <a:ext cx="8130600" cy="2941200"/>
          </a:xfrm>
          <a:prstGeom prst="rect">
            <a:avLst/>
          </a:prstGeom>
          <a:noFill/>
          <a:ln>
            <a:noFill/>
          </a:ln>
        </p:spPr>
        <p:txBody>
          <a:bodyPr anchorCtr="0" anchor="t" bIns="34250" lIns="34250" spcFirstLastPara="1" rIns="34250" wrap="square" tIns="34250">
            <a:normAutofit/>
          </a:bodyPr>
          <a:lstStyle>
            <a:lvl1pPr indent="-317500" lvl="0" marL="457200" rtl="0" algn="l">
              <a:lnSpc>
                <a:spcPct val="100000"/>
              </a:lnSpc>
              <a:spcBef>
                <a:spcPts val="800"/>
              </a:spcBef>
              <a:spcAft>
                <a:spcPts val="0"/>
              </a:spcAft>
              <a:buSzPts val="1400"/>
              <a:buChar char="•"/>
              <a:defRPr/>
            </a:lvl1pPr>
            <a:lvl2pPr indent="-317500" lvl="1" marL="914400" rtl="0" algn="l">
              <a:lnSpc>
                <a:spcPct val="100000"/>
              </a:lnSpc>
              <a:spcBef>
                <a:spcPts val="800"/>
              </a:spcBef>
              <a:spcAft>
                <a:spcPts val="0"/>
              </a:spcAft>
              <a:buSzPts val="1400"/>
              <a:buChar char="•"/>
              <a:defRPr/>
            </a:lvl2pPr>
            <a:lvl3pPr indent="-317500" lvl="2" marL="1371600" rtl="0" algn="l">
              <a:lnSpc>
                <a:spcPct val="100000"/>
              </a:lnSpc>
              <a:spcBef>
                <a:spcPts val="800"/>
              </a:spcBef>
              <a:spcAft>
                <a:spcPts val="0"/>
              </a:spcAft>
              <a:buSzPts val="1400"/>
              <a:buChar char="•"/>
              <a:defRPr/>
            </a:lvl3pPr>
            <a:lvl4pPr indent="-317500" lvl="3" marL="1828800" rtl="0" algn="l">
              <a:lnSpc>
                <a:spcPct val="100000"/>
              </a:lnSpc>
              <a:spcBef>
                <a:spcPts val="800"/>
              </a:spcBef>
              <a:spcAft>
                <a:spcPts val="0"/>
              </a:spcAft>
              <a:buSzPts val="1400"/>
              <a:buChar char="•"/>
              <a:defRPr/>
            </a:lvl4pPr>
            <a:lvl5pPr indent="-317500" lvl="4" marL="2286000" rtl="0" algn="l">
              <a:lnSpc>
                <a:spcPct val="100000"/>
              </a:lnSpc>
              <a:spcBef>
                <a:spcPts val="800"/>
              </a:spcBef>
              <a:spcAft>
                <a:spcPts val="0"/>
              </a:spcAft>
              <a:buSzPts val="1400"/>
              <a:buChar char="•"/>
              <a:defRPr/>
            </a:lvl5pPr>
            <a:lvl6pPr indent="-317500" lvl="5" marL="2743200" rtl="0" algn="l">
              <a:lnSpc>
                <a:spcPct val="100000"/>
              </a:lnSpc>
              <a:spcBef>
                <a:spcPts val="800"/>
              </a:spcBef>
              <a:spcAft>
                <a:spcPts val="0"/>
              </a:spcAft>
              <a:buSzPts val="1400"/>
              <a:buChar char="•"/>
              <a:defRPr/>
            </a:lvl6pPr>
            <a:lvl7pPr indent="-317500" lvl="6" marL="3200400" rtl="0" algn="l">
              <a:lnSpc>
                <a:spcPct val="100000"/>
              </a:lnSpc>
              <a:spcBef>
                <a:spcPts val="800"/>
              </a:spcBef>
              <a:spcAft>
                <a:spcPts val="0"/>
              </a:spcAft>
              <a:buSzPts val="1400"/>
              <a:buChar char="•"/>
              <a:defRPr/>
            </a:lvl7pPr>
            <a:lvl8pPr indent="-317500" lvl="7" marL="3657600" rtl="0" algn="l">
              <a:lnSpc>
                <a:spcPct val="100000"/>
              </a:lnSpc>
              <a:spcBef>
                <a:spcPts val="800"/>
              </a:spcBef>
              <a:spcAft>
                <a:spcPts val="0"/>
              </a:spcAft>
              <a:buSzPts val="1400"/>
              <a:buChar char="•"/>
              <a:defRPr/>
            </a:lvl8pPr>
            <a:lvl9pPr indent="-317500" lvl="8" marL="4114800" rtl="0" algn="l">
              <a:lnSpc>
                <a:spcPct val="100000"/>
              </a:lnSpc>
              <a:spcBef>
                <a:spcPts val="800"/>
              </a:spcBef>
              <a:spcAft>
                <a:spcPts val="0"/>
              </a:spcAft>
              <a:buSzPts val="1400"/>
              <a:buChar char="•"/>
              <a:defRPr/>
            </a:lvl9pPr>
          </a:lstStyle>
          <a:p/>
        </p:txBody>
      </p:sp>
      <p:cxnSp>
        <p:nvCxnSpPr>
          <p:cNvPr id="269" name="Google Shape;269;p13"/>
          <p:cNvCxnSpPr/>
          <p:nvPr/>
        </p:nvCxnSpPr>
        <p:spPr>
          <a:xfrm rot="10800000">
            <a:off x="49383" y="729054"/>
            <a:ext cx="0" cy="378000"/>
          </a:xfrm>
          <a:prstGeom prst="straightConnector1">
            <a:avLst/>
          </a:prstGeom>
          <a:noFill/>
          <a:ln cap="sq" cmpd="sng" w="127000">
            <a:solidFill>
              <a:schemeClr val="accent3"/>
            </a:solidFill>
            <a:prstDash val="solid"/>
            <a:miter lim="8000"/>
            <a:headEnd len="sm" w="sm" type="none"/>
            <a:tailEnd len="sm" w="sm" type="none"/>
          </a:ln>
        </p:spPr>
      </p:cxnSp>
      <p:sp>
        <p:nvSpPr>
          <p:cNvPr id="270" name="Google Shape;270;p13"/>
          <p:cNvSpPr txBox="1"/>
          <p:nvPr>
            <p:ph idx="12" type="sldNum"/>
          </p:nvPr>
        </p:nvSpPr>
        <p:spPr>
          <a:xfrm>
            <a:off x="6220891" y="4603395"/>
            <a:ext cx="332400" cy="346200"/>
          </a:xfrm>
          <a:prstGeom prst="rect">
            <a:avLst/>
          </a:prstGeom>
          <a:noFill/>
          <a:ln>
            <a:noFill/>
          </a:ln>
        </p:spPr>
        <p:txBody>
          <a:bodyPr anchorCtr="0" anchor="ctr" bIns="34250" lIns="34250" spcFirstLastPara="1" rIns="34250" wrap="square" tIns="34250">
            <a:spAutoFit/>
          </a:bodyPr>
          <a:lstStyle>
            <a:lvl1pPr indent="0" lvl="0"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sz="8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p:cSld name="TITLE_AND_BODY_1">
    <p:spTree>
      <p:nvGrpSpPr>
        <p:cNvPr id="271" name="Shape 271"/>
        <p:cNvGrpSpPr/>
        <p:nvPr/>
      </p:nvGrpSpPr>
      <p:grpSpPr>
        <a:xfrm>
          <a:off x="0" y="0"/>
          <a:ext cx="0" cy="0"/>
          <a:chOff x="0" y="0"/>
          <a:chExt cx="0" cy="0"/>
        </a:xfrm>
      </p:grpSpPr>
      <p:pic>
        <p:nvPicPr>
          <p:cNvPr descr="Google Shape;16;p36" id="272" name="Google Shape;272;p1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73" name="Google Shape;273;p14"/>
          <p:cNvSpPr txBox="1"/>
          <p:nvPr>
            <p:ph type="title"/>
          </p:nvPr>
        </p:nvSpPr>
        <p:spPr>
          <a:xfrm>
            <a:off x="514351" y="457200"/>
            <a:ext cx="8130600" cy="945000"/>
          </a:xfrm>
          <a:prstGeom prst="rect">
            <a:avLst/>
          </a:prstGeom>
          <a:noFill/>
          <a:ln>
            <a:noFill/>
          </a:ln>
        </p:spPr>
        <p:txBody>
          <a:bodyPr anchorCtr="0" anchor="ctr" bIns="34250" lIns="34250" spcFirstLastPara="1" rIns="34250" wrap="square" tIns="34250">
            <a:normAutofit/>
          </a:bodyPr>
          <a:lstStyle>
            <a:lvl1pPr lvl="0" rtl="0" algn="l">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Clr>
                <a:srgbClr val="FFFFFF"/>
              </a:buClr>
              <a:buSzPts val="1400"/>
              <a:buNone/>
              <a:defRPr/>
            </a:lvl2pPr>
            <a:lvl3pPr lvl="2" rtl="0" algn="l">
              <a:lnSpc>
                <a:spcPct val="100000"/>
              </a:lnSpc>
              <a:spcBef>
                <a:spcPts val="0"/>
              </a:spcBef>
              <a:spcAft>
                <a:spcPts val="0"/>
              </a:spcAft>
              <a:buClr>
                <a:srgbClr val="FFFFFF"/>
              </a:buClr>
              <a:buSzPts val="1400"/>
              <a:buNone/>
              <a:defRPr/>
            </a:lvl3pPr>
            <a:lvl4pPr lvl="3" rtl="0" algn="l">
              <a:lnSpc>
                <a:spcPct val="100000"/>
              </a:lnSpc>
              <a:spcBef>
                <a:spcPts val="0"/>
              </a:spcBef>
              <a:spcAft>
                <a:spcPts val="0"/>
              </a:spcAft>
              <a:buClr>
                <a:srgbClr val="FFFFFF"/>
              </a:buClr>
              <a:buSzPts val="1400"/>
              <a:buNone/>
              <a:defRPr/>
            </a:lvl4pPr>
            <a:lvl5pPr lvl="4" rtl="0" algn="l">
              <a:lnSpc>
                <a:spcPct val="100000"/>
              </a:lnSpc>
              <a:spcBef>
                <a:spcPts val="0"/>
              </a:spcBef>
              <a:spcAft>
                <a:spcPts val="0"/>
              </a:spcAft>
              <a:buClr>
                <a:srgbClr val="FFFFFF"/>
              </a:buClr>
              <a:buSzPts val="1400"/>
              <a:buNone/>
              <a:defRPr/>
            </a:lvl5pPr>
            <a:lvl6pPr lvl="5" rtl="0" algn="l">
              <a:lnSpc>
                <a:spcPct val="100000"/>
              </a:lnSpc>
              <a:spcBef>
                <a:spcPts val="0"/>
              </a:spcBef>
              <a:spcAft>
                <a:spcPts val="0"/>
              </a:spcAft>
              <a:buClr>
                <a:srgbClr val="FFFFFF"/>
              </a:buClr>
              <a:buSzPts val="1400"/>
              <a:buNone/>
              <a:defRPr/>
            </a:lvl6pPr>
            <a:lvl7pPr lvl="6" rtl="0" algn="l">
              <a:lnSpc>
                <a:spcPct val="100000"/>
              </a:lnSpc>
              <a:spcBef>
                <a:spcPts val="0"/>
              </a:spcBef>
              <a:spcAft>
                <a:spcPts val="0"/>
              </a:spcAft>
              <a:buClr>
                <a:srgbClr val="FFFFFF"/>
              </a:buClr>
              <a:buSzPts val="1400"/>
              <a:buNone/>
              <a:defRPr/>
            </a:lvl7pPr>
            <a:lvl8pPr lvl="7" rtl="0" algn="l">
              <a:lnSpc>
                <a:spcPct val="100000"/>
              </a:lnSpc>
              <a:spcBef>
                <a:spcPts val="0"/>
              </a:spcBef>
              <a:spcAft>
                <a:spcPts val="0"/>
              </a:spcAft>
              <a:buClr>
                <a:srgbClr val="FFFFFF"/>
              </a:buClr>
              <a:buSzPts val="1400"/>
              <a:buNone/>
              <a:defRPr/>
            </a:lvl8pPr>
            <a:lvl9pPr lvl="8" rtl="0" algn="l">
              <a:lnSpc>
                <a:spcPct val="100000"/>
              </a:lnSpc>
              <a:spcBef>
                <a:spcPts val="0"/>
              </a:spcBef>
              <a:spcAft>
                <a:spcPts val="0"/>
              </a:spcAft>
              <a:buClr>
                <a:srgbClr val="FFFFFF"/>
              </a:buClr>
              <a:buSzPts val="1400"/>
              <a:buNone/>
              <a:defRPr/>
            </a:lvl9pPr>
          </a:lstStyle>
          <a:p/>
        </p:txBody>
      </p:sp>
      <p:sp>
        <p:nvSpPr>
          <p:cNvPr id="274" name="Google Shape;274;p14"/>
          <p:cNvSpPr txBox="1"/>
          <p:nvPr>
            <p:ph idx="12" type="sldNum"/>
          </p:nvPr>
        </p:nvSpPr>
        <p:spPr>
          <a:xfrm>
            <a:off x="6220891" y="4603395"/>
            <a:ext cx="332400" cy="346200"/>
          </a:xfrm>
          <a:prstGeom prst="rect">
            <a:avLst/>
          </a:prstGeom>
          <a:noFill/>
          <a:ln>
            <a:noFill/>
          </a:ln>
        </p:spPr>
        <p:txBody>
          <a:bodyPr anchorCtr="0" anchor="ctr" bIns="34250" lIns="34250" spcFirstLastPara="1" rIns="34250" wrap="square" tIns="34250">
            <a:spAutoFit/>
          </a:bodyPr>
          <a:lstStyle>
            <a:lvl1pPr indent="0" lvl="0"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sz="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showMasterSp="0">
  <p:cSld name="TITLE_AND_BODY_3">
    <p:spTree>
      <p:nvGrpSpPr>
        <p:cNvPr id="275" name="Shape 275"/>
        <p:cNvGrpSpPr/>
        <p:nvPr/>
      </p:nvGrpSpPr>
      <p:grpSpPr>
        <a:xfrm>
          <a:off x="0" y="0"/>
          <a:ext cx="0" cy="0"/>
          <a:chOff x="0" y="0"/>
          <a:chExt cx="0" cy="0"/>
        </a:xfrm>
      </p:grpSpPr>
      <p:pic>
        <p:nvPicPr>
          <p:cNvPr descr="Google Shape;6;p34" id="276" name="Google Shape;276;p1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77" name="Google Shape;277;p15"/>
          <p:cNvSpPr txBox="1"/>
          <p:nvPr>
            <p:ph type="title"/>
          </p:nvPr>
        </p:nvSpPr>
        <p:spPr>
          <a:xfrm>
            <a:off x="387899" y="83642"/>
            <a:ext cx="8368200" cy="686100"/>
          </a:xfrm>
          <a:prstGeom prst="rect">
            <a:avLst/>
          </a:prstGeom>
          <a:noFill/>
          <a:ln>
            <a:noFill/>
          </a:ln>
        </p:spPr>
        <p:txBody>
          <a:bodyPr anchorCtr="0" anchor="b" bIns="91375" lIns="91375" spcFirstLastPara="1" rIns="91375" wrap="square" tIns="91375">
            <a:normAutofit/>
          </a:bodyPr>
          <a:lstStyle>
            <a:lvl1pPr lvl="0" rtl="0" algn="l">
              <a:lnSpc>
                <a:spcPct val="100000"/>
              </a:lnSpc>
              <a:spcBef>
                <a:spcPts val="0"/>
              </a:spcBef>
              <a:spcAft>
                <a:spcPts val="0"/>
              </a:spcAft>
              <a:buClr>
                <a:srgbClr val="FFFFFF"/>
              </a:buClr>
              <a:buSzPts val="3000"/>
              <a:buFont typeface="Arial"/>
              <a:buNone/>
              <a:defRPr sz="3000"/>
            </a:lvl1pPr>
            <a:lvl2pPr lvl="1" rtl="0" algn="l">
              <a:lnSpc>
                <a:spcPct val="100000"/>
              </a:lnSpc>
              <a:spcBef>
                <a:spcPts val="0"/>
              </a:spcBef>
              <a:spcAft>
                <a:spcPts val="0"/>
              </a:spcAft>
              <a:buClr>
                <a:srgbClr val="FFFFFF"/>
              </a:buClr>
              <a:buSzPts val="1400"/>
              <a:buNone/>
              <a:defRPr/>
            </a:lvl2pPr>
            <a:lvl3pPr lvl="2" rtl="0" algn="l">
              <a:lnSpc>
                <a:spcPct val="100000"/>
              </a:lnSpc>
              <a:spcBef>
                <a:spcPts val="0"/>
              </a:spcBef>
              <a:spcAft>
                <a:spcPts val="0"/>
              </a:spcAft>
              <a:buClr>
                <a:srgbClr val="FFFFFF"/>
              </a:buClr>
              <a:buSzPts val="1400"/>
              <a:buNone/>
              <a:defRPr/>
            </a:lvl3pPr>
            <a:lvl4pPr lvl="3" rtl="0" algn="l">
              <a:lnSpc>
                <a:spcPct val="100000"/>
              </a:lnSpc>
              <a:spcBef>
                <a:spcPts val="0"/>
              </a:spcBef>
              <a:spcAft>
                <a:spcPts val="0"/>
              </a:spcAft>
              <a:buClr>
                <a:srgbClr val="FFFFFF"/>
              </a:buClr>
              <a:buSzPts val="1400"/>
              <a:buNone/>
              <a:defRPr/>
            </a:lvl4pPr>
            <a:lvl5pPr lvl="4" rtl="0" algn="l">
              <a:lnSpc>
                <a:spcPct val="100000"/>
              </a:lnSpc>
              <a:spcBef>
                <a:spcPts val="0"/>
              </a:spcBef>
              <a:spcAft>
                <a:spcPts val="0"/>
              </a:spcAft>
              <a:buClr>
                <a:srgbClr val="FFFFFF"/>
              </a:buClr>
              <a:buSzPts val="1400"/>
              <a:buNone/>
              <a:defRPr/>
            </a:lvl5pPr>
            <a:lvl6pPr lvl="5" rtl="0" algn="l">
              <a:lnSpc>
                <a:spcPct val="100000"/>
              </a:lnSpc>
              <a:spcBef>
                <a:spcPts val="0"/>
              </a:spcBef>
              <a:spcAft>
                <a:spcPts val="0"/>
              </a:spcAft>
              <a:buClr>
                <a:srgbClr val="FFFFFF"/>
              </a:buClr>
              <a:buSzPts val="1400"/>
              <a:buNone/>
              <a:defRPr/>
            </a:lvl6pPr>
            <a:lvl7pPr lvl="6" rtl="0" algn="l">
              <a:lnSpc>
                <a:spcPct val="100000"/>
              </a:lnSpc>
              <a:spcBef>
                <a:spcPts val="0"/>
              </a:spcBef>
              <a:spcAft>
                <a:spcPts val="0"/>
              </a:spcAft>
              <a:buClr>
                <a:srgbClr val="FFFFFF"/>
              </a:buClr>
              <a:buSzPts val="1400"/>
              <a:buNone/>
              <a:defRPr/>
            </a:lvl7pPr>
            <a:lvl8pPr lvl="7" rtl="0" algn="l">
              <a:lnSpc>
                <a:spcPct val="100000"/>
              </a:lnSpc>
              <a:spcBef>
                <a:spcPts val="0"/>
              </a:spcBef>
              <a:spcAft>
                <a:spcPts val="0"/>
              </a:spcAft>
              <a:buClr>
                <a:srgbClr val="FFFFFF"/>
              </a:buClr>
              <a:buSzPts val="1400"/>
              <a:buNone/>
              <a:defRPr/>
            </a:lvl8pPr>
            <a:lvl9pPr lvl="8" rtl="0" algn="l">
              <a:lnSpc>
                <a:spcPct val="100000"/>
              </a:lnSpc>
              <a:spcBef>
                <a:spcPts val="0"/>
              </a:spcBef>
              <a:spcAft>
                <a:spcPts val="0"/>
              </a:spcAft>
              <a:buClr>
                <a:srgbClr val="FFFFFF"/>
              </a:buClr>
              <a:buSzPts val="1400"/>
              <a:buNone/>
              <a:defRPr/>
            </a:lvl9pPr>
          </a:lstStyle>
          <a:p/>
        </p:txBody>
      </p:sp>
      <p:sp>
        <p:nvSpPr>
          <p:cNvPr id="278" name="Google Shape;278;p15"/>
          <p:cNvSpPr txBox="1"/>
          <p:nvPr>
            <p:ph idx="1" type="body"/>
          </p:nvPr>
        </p:nvSpPr>
        <p:spPr>
          <a:xfrm>
            <a:off x="387899" y="1032299"/>
            <a:ext cx="8368200" cy="3078900"/>
          </a:xfrm>
          <a:prstGeom prst="rect">
            <a:avLst/>
          </a:prstGeom>
          <a:noFill/>
          <a:ln>
            <a:noFill/>
          </a:ln>
        </p:spPr>
        <p:txBody>
          <a:bodyPr anchorCtr="0" anchor="t" bIns="91375" lIns="91375" spcFirstLastPara="1" rIns="91375" wrap="square" tIns="91375">
            <a:normAutofit/>
          </a:bodyPr>
          <a:lstStyle>
            <a:lvl1pPr indent="-317500" lvl="0" marL="457200" rtl="0" algn="l">
              <a:lnSpc>
                <a:spcPct val="115000"/>
              </a:lnSpc>
              <a:spcBef>
                <a:spcPts val="0"/>
              </a:spcBef>
              <a:spcAft>
                <a:spcPts val="0"/>
              </a:spcAft>
              <a:buSzPts val="14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00000"/>
              </a:lnSpc>
              <a:spcBef>
                <a:spcPts val="800"/>
              </a:spcBef>
              <a:spcAft>
                <a:spcPts val="0"/>
              </a:spcAft>
              <a:buSzPts val="1400"/>
              <a:buChar char="•"/>
              <a:defRPr/>
            </a:lvl6pPr>
            <a:lvl7pPr indent="-317500" lvl="6" marL="3200400" rtl="0" algn="l">
              <a:lnSpc>
                <a:spcPct val="100000"/>
              </a:lnSpc>
              <a:spcBef>
                <a:spcPts val="800"/>
              </a:spcBef>
              <a:spcAft>
                <a:spcPts val="0"/>
              </a:spcAft>
              <a:buSzPts val="1400"/>
              <a:buChar char="•"/>
              <a:defRPr/>
            </a:lvl7pPr>
            <a:lvl8pPr indent="-317500" lvl="7" marL="3657600" rtl="0" algn="l">
              <a:lnSpc>
                <a:spcPct val="100000"/>
              </a:lnSpc>
              <a:spcBef>
                <a:spcPts val="800"/>
              </a:spcBef>
              <a:spcAft>
                <a:spcPts val="0"/>
              </a:spcAft>
              <a:buSzPts val="1400"/>
              <a:buChar char="•"/>
              <a:defRPr/>
            </a:lvl8pPr>
            <a:lvl9pPr indent="-317500" lvl="8" marL="4114800" rtl="0" algn="l">
              <a:lnSpc>
                <a:spcPct val="100000"/>
              </a:lnSpc>
              <a:spcBef>
                <a:spcPts val="800"/>
              </a:spcBef>
              <a:spcAft>
                <a:spcPts val="0"/>
              </a:spcAft>
              <a:buSzPts val="1400"/>
              <a:buChar char="•"/>
              <a:defRPr/>
            </a:lvl9pPr>
          </a:lstStyle>
          <a:p/>
        </p:txBody>
      </p:sp>
      <p:sp>
        <p:nvSpPr>
          <p:cNvPr id="279" name="Google Shape;279;p15"/>
          <p:cNvSpPr txBox="1"/>
          <p:nvPr>
            <p:ph idx="12" type="sldNum"/>
          </p:nvPr>
        </p:nvSpPr>
        <p:spPr>
          <a:xfrm>
            <a:off x="8542888" y="4625290"/>
            <a:ext cx="478500" cy="492300"/>
          </a:xfrm>
          <a:prstGeom prst="rect">
            <a:avLst/>
          </a:prstGeom>
          <a:noFill/>
          <a:ln>
            <a:noFill/>
          </a:ln>
        </p:spPr>
        <p:txBody>
          <a:bodyPr anchorCtr="0" anchor="ctr" bIns="91375" lIns="91375" spcFirstLastPara="1" rIns="91375" wrap="square" tIns="91375">
            <a:spAutoFit/>
          </a:bodyPr>
          <a:lstStyle>
            <a:lvl1pPr indent="0" lvl="0" marL="0" marR="0" rtl="0" algn="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2000"/>
              <a:buFont typeface="Arial"/>
              <a:buNone/>
              <a:defRPr b="0" i="0" sz="2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sz="8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280" name="Shape 280"/>
        <p:cNvGrpSpPr/>
        <p:nvPr/>
      </p:nvGrpSpPr>
      <p:grpSpPr>
        <a:xfrm>
          <a:off x="0" y="0"/>
          <a:ext cx="0" cy="0"/>
          <a:chOff x="0" y="0"/>
          <a:chExt cx="0" cy="0"/>
        </a:xfrm>
      </p:grpSpPr>
      <p:pic>
        <p:nvPicPr>
          <p:cNvPr descr="Google Shape;6;p34" id="281" name="Google Shape;281;p1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82" name="Google Shape;282;p16"/>
          <p:cNvSpPr txBox="1"/>
          <p:nvPr>
            <p:ph type="title"/>
          </p:nvPr>
        </p:nvSpPr>
        <p:spPr>
          <a:xfrm>
            <a:off x="514351" y="457201"/>
            <a:ext cx="8130600" cy="945000"/>
          </a:xfrm>
          <a:prstGeom prst="rect">
            <a:avLst/>
          </a:prstGeom>
          <a:noFill/>
          <a:ln>
            <a:noFill/>
          </a:ln>
        </p:spPr>
        <p:txBody>
          <a:bodyPr anchorCtr="0" anchor="ctr" bIns="34250" lIns="34250" spcFirstLastPara="1" rIns="34250" wrap="square" tIns="34250">
            <a:normAutofit/>
          </a:bodyPr>
          <a:lstStyle>
            <a:lvl1pPr lvl="0" rtl="0" algn="l">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Clr>
                <a:srgbClr val="FFFFFF"/>
              </a:buClr>
              <a:buSzPts val="1400"/>
              <a:buNone/>
              <a:defRPr/>
            </a:lvl2pPr>
            <a:lvl3pPr lvl="2" rtl="0" algn="l">
              <a:lnSpc>
                <a:spcPct val="100000"/>
              </a:lnSpc>
              <a:spcBef>
                <a:spcPts val="0"/>
              </a:spcBef>
              <a:spcAft>
                <a:spcPts val="0"/>
              </a:spcAft>
              <a:buClr>
                <a:srgbClr val="FFFFFF"/>
              </a:buClr>
              <a:buSzPts val="1400"/>
              <a:buNone/>
              <a:defRPr/>
            </a:lvl3pPr>
            <a:lvl4pPr lvl="3" rtl="0" algn="l">
              <a:lnSpc>
                <a:spcPct val="100000"/>
              </a:lnSpc>
              <a:spcBef>
                <a:spcPts val="0"/>
              </a:spcBef>
              <a:spcAft>
                <a:spcPts val="0"/>
              </a:spcAft>
              <a:buClr>
                <a:srgbClr val="FFFFFF"/>
              </a:buClr>
              <a:buSzPts val="1400"/>
              <a:buNone/>
              <a:defRPr/>
            </a:lvl4pPr>
            <a:lvl5pPr lvl="4" rtl="0" algn="l">
              <a:lnSpc>
                <a:spcPct val="100000"/>
              </a:lnSpc>
              <a:spcBef>
                <a:spcPts val="0"/>
              </a:spcBef>
              <a:spcAft>
                <a:spcPts val="0"/>
              </a:spcAft>
              <a:buClr>
                <a:srgbClr val="FFFFFF"/>
              </a:buClr>
              <a:buSzPts val="1400"/>
              <a:buNone/>
              <a:defRPr/>
            </a:lvl5pPr>
            <a:lvl6pPr lvl="5" rtl="0" algn="l">
              <a:lnSpc>
                <a:spcPct val="100000"/>
              </a:lnSpc>
              <a:spcBef>
                <a:spcPts val="0"/>
              </a:spcBef>
              <a:spcAft>
                <a:spcPts val="0"/>
              </a:spcAft>
              <a:buClr>
                <a:srgbClr val="FFFFFF"/>
              </a:buClr>
              <a:buSzPts val="1400"/>
              <a:buNone/>
              <a:defRPr/>
            </a:lvl6pPr>
            <a:lvl7pPr lvl="6" rtl="0" algn="l">
              <a:lnSpc>
                <a:spcPct val="100000"/>
              </a:lnSpc>
              <a:spcBef>
                <a:spcPts val="0"/>
              </a:spcBef>
              <a:spcAft>
                <a:spcPts val="0"/>
              </a:spcAft>
              <a:buClr>
                <a:srgbClr val="FFFFFF"/>
              </a:buClr>
              <a:buSzPts val="1400"/>
              <a:buNone/>
              <a:defRPr/>
            </a:lvl7pPr>
            <a:lvl8pPr lvl="7" rtl="0" algn="l">
              <a:lnSpc>
                <a:spcPct val="100000"/>
              </a:lnSpc>
              <a:spcBef>
                <a:spcPts val="0"/>
              </a:spcBef>
              <a:spcAft>
                <a:spcPts val="0"/>
              </a:spcAft>
              <a:buClr>
                <a:srgbClr val="FFFFFF"/>
              </a:buClr>
              <a:buSzPts val="1400"/>
              <a:buNone/>
              <a:defRPr/>
            </a:lvl8pPr>
            <a:lvl9pPr lvl="8" rtl="0" algn="l">
              <a:lnSpc>
                <a:spcPct val="100000"/>
              </a:lnSpc>
              <a:spcBef>
                <a:spcPts val="0"/>
              </a:spcBef>
              <a:spcAft>
                <a:spcPts val="0"/>
              </a:spcAft>
              <a:buClr>
                <a:srgbClr val="FFFFFF"/>
              </a:buClr>
              <a:buSzPts val="1400"/>
              <a:buNone/>
              <a:defRPr/>
            </a:lvl9pPr>
          </a:lstStyle>
          <a:p/>
        </p:txBody>
      </p:sp>
      <p:sp>
        <p:nvSpPr>
          <p:cNvPr id="283" name="Google Shape;283;p16"/>
          <p:cNvSpPr txBox="1"/>
          <p:nvPr>
            <p:ph idx="12" type="sldNum"/>
          </p:nvPr>
        </p:nvSpPr>
        <p:spPr>
          <a:xfrm>
            <a:off x="4419600" y="4629150"/>
            <a:ext cx="2133600" cy="192300"/>
          </a:xfrm>
          <a:prstGeom prst="rect">
            <a:avLst/>
          </a:prstGeom>
          <a:noFill/>
          <a:ln>
            <a:noFill/>
          </a:ln>
        </p:spPr>
        <p:txBody>
          <a:bodyPr anchorCtr="0" anchor="ctr" bIns="34250" lIns="34250" spcFirstLastPara="1" rIns="34250" wrap="square" tIns="34250">
            <a:spAutoFit/>
          </a:bodyPr>
          <a:lstStyle>
            <a:lvl1pPr indent="0" lvl="0"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800"/>
              <a:buFont typeface="Arial"/>
              <a:buNone/>
              <a:defRPr b="0"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5">
    <p:spTree>
      <p:nvGrpSpPr>
        <p:cNvPr id="284" name="Shape 284"/>
        <p:cNvGrpSpPr/>
        <p:nvPr/>
      </p:nvGrpSpPr>
      <p:grpSpPr>
        <a:xfrm>
          <a:off x="0" y="0"/>
          <a:ext cx="0" cy="0"/>
          <a:chOff x="0" y="0"/>
          <a:chExt cx="0" cy="0"/>
        </a:xfrm>
      </p:grpSpPr>
      <p:sp>
        <p:nvSpPr>
          <p:cNvPr id="285" name="Google Shape;285;p17"/>
          <p:cNvSpPr txBox="1"/>
          <p:nvPr>
            <p:ph idx="12" type="sldNum"/>
          </p:nvPr>
        </p:nvSpPr>
        <p:spPr>
          <a:xfrm>
            <a:off x="8124758" y="4462701"/>
            <a:ext cx="174300" cy="1770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1pPr>
            <a:lvl2pPr indent="0" lvl="1"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2pPr>
            <a:lvl3pPr indent="0" lvl="2"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3pPr>
            <a:lvl4pPr indent="0" lvl="3"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4pPr>
            <a:lvl5pPr indent="0" lvl="4"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5pPr>
            <a:lvl6pPr indent="0" lvl="5"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6pPr>
            <a:lvl7pPr indent="0" lvl="6"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7pPr>
            <a:lvl8pPr indent="0" lvl="7"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8pPr>
            <a:lvl9pPr indent="0" lvl="8"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b="0" sz="800">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1" showMasterSp="0">
  <p:cSld name="TITLE_AND_BODY_6">
    <p:spTree>
      <p:nvGrpSpPr>
        <p:cNvPr id="286" name="Shape 286"/>
        <p:cNvGrpSpPr/>
        <p:nvPr/>
      </p:nvGrpSpPr>
      <p:grpSpPr>
        <a:xfrm>
          <a:off x="0" y="0"/>
          <a:ext cx="0" cy="0"/>
          <a:chOff x="0" y="0"/>
          <a:chExt cx="0" cy="0"/>
        </a:xfrm>
      </p:grpSpPr>
      <p:pic>
        <p:nvPicPr>
          <p:cNvPr descr="Google Shape;16;p36" id="287" name="Google Shape;287;p1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88" name="Google Shape;288;p18"/>
          <p:cNvSpPr txBox="1"/>
          <p:nvPr>
            <p:ph type="title"/>
          </p:nvPr>
        </p:nvSpPr>
        <p:spPr>
          <a:xfrm>
            <a:off x="514351" y="457200"/>
            <a:ext cx="8130600" cy="945000"/>
          </a:xfrm>
          <a:prstGeom prst="rect">
            <a:avLst/>
          </a:prstGeom>
          <a:noFill/>
          <a:ln>
            <a:noFill/>
          </a:ln>
        </p:spPr>
        <p:txBody>
          <a:bodyPr anchorCtr="0" anchor="ctr" bIns="34250" lIns="34250" spcFirstLastPara="1" rIns="34250" wrap="square" tIns="34250">
            <a:normAutofit/>
          </a:bodyPr>
          <a:lstStyle>
            <a:lvl1pPr lvl="0" rtl="0" algn="l">
              <a:lnSpc>
                <a:spcPct val="100000"/>
              </a:lnSpc>
              <a:spcBef>
                <a:spcPts val="0"/>
              </a:spcBef>
              <a:spcAft>
                <a:spcPts val="0"/>
              </a:spcAft>
              <a:buClr>
                <a:srgbClr val="FFFFFF"/>
              </a:buClr>
              <a:buSzPts val="1400"/>
              <a:buNone/>
              <a:defRPr/>
            </a:lvl1pPr>
            <a:lvl2pPr lvl="1" rtl="0" algn="l">
              <a:lnSpc>
                <a:spcPct val="100000"/>
              </a:lnSpc>
              <a:spcBef>
                <a:spcPts val="0"/>
              </a:spcBef>
              <a:spcAft>
                <a:spcPts val="0"/>
              </a:spcAft>
              <a:buClr>
                <a:srgbClr val="FFFFFF"/>
              </a:buClr>
              <a:buSzPts val="1400"/>
              <a:buNone/>
              <a:defRPr/>
            </a:lvl2pPr>
            <a:lvl3pPr lvl="2" rtl="0" algn="l">
              <a:lnSpc>
                <a:spcPct val="100000"/>
              </a:lnSpc>
              <a:spcBef>
                <a:spcPts val="0"/>
              </a:spcBef>
              <a:spcAft>
                <a:spcPts val="0"/>
              </a:spcAft>
              <a:buClr>
                <a:srgbClr val="FFFFFF"/>
              </a:buClr>
              <a:buSzPts val="1400"/>
              <a:buNone/>
              <a:defRPr/>
            </a:lvl3pPr>
            <a:lvl4pPr lvl="3" rtl="0" algn="l">
              <a:lnSpc>
                <a:spcPct val="100000"/>
              </a:lnSpc>
              <a:spcBef>
                <a:spcPts val="0"/>
              </a:spcBef>
              <a:spcAft>
                <a:spcPts val="0"/>
              </a:spcAft>
              <a:buClr>
                <a:srgbClr val="FFFFFF"/>
              </a:buClr>
              <a:buSzPts val="1400"/>
              <a:buNone/>
              <a:defRPr/>
            </a:lvl4pPr>
            <a:lvl5pPr lvl="4" rtl="0" algn="l">
              <a:lnSpc>
                <a:spcPct val="100000"/>
              </a:lnSpc>
              <a:spcBef>
                <a:spcPts val="0"/>
              </a:spcBef>
              <a:spcAft>
                <a:spcPts val="0"/>
              </a:spcAft>
              <a:buClr>
                <a:srgbClr val="FFFFFF"/>
              </a:buClr>
              <a:buSzPts val="1400"/>
              <a:buNone/>
              <a:defRPr/>
            </a:lvl5pPr>
            <a:lvl6pPr lvl="5" rtl="0" algn="l">
              <a:lnSpc>
                <a:spcPct val="100000"/>
              </a:lnSpc>
              <a:spcBef>
                <a:spcPts val="0"/>
              </a:spcBef>
              <a:spcAft>
                <a:spcPts val="0"/>
              </a:spcAft>
              <a:buClr>
                <a:srgbClr val="FFFFFF"/>
              </a:buClr>
              <a:buSzPts val="1400"/>
              <a:buNone/>
              <a:defRPr/>
            </a:lvl6pPr>
            <a:lvl7pPr lvl="6" rtl="0" algn="l">
              <a:lnSpc>
                <a:spcPct val="100000"/>
              </a:lnSpc>
              <a:spcBef>
                <a:spcPts val="0"/>
              </a:spcBef>
              <a:spcAft>
                <a:spcPts val="0"/>
              </a:spcAft>
              <a:buClr>
                <a:srgbClr val="FFFFFF"/>
              </a:buClr>
              <a:buSzPts val="1400"/>
              <a:buNone/>
              <a:defRPr/>
            </a:lvl7pPr>
            <a:lvl8pPr lvl="7" rtl="0" algn="l">
              <a:lnSpc>
                <a:spcPct val="100000"/>
              </a:lnSpc>
              <a:spcBef>
                <a:spcPts val="0"/>
              </a:spcBef>
              <a:spcAft>
                <a:spcPts val="0"/>
              </a:spcAft>
              <a:buClr>
                <a:srgbClr val="FFFFFF"/>
              </a:buClr>
              <a:buSzPts val="1400"/>
              <a:buNone/>
              <a:defRPr/>
            </a:lvl8pPr>
            <a:lvl9pPr lvl="8" rtl="0" algn="l">
              <a:lnSpc>
                <a:spcPct val="100000"/>
              </a:lnSpc>
              <a:spcBef>
                <a:spcPts val="0"/>
              </a:spcBef>
              <a:spcAft>
                <a:spcPts val="0"/>
              </a:spcAft>
              <a:buClr>
                <a:srgbClr val="FFFFFF"/>
              </a:buClr>
              <a:buSzPts val="1400"/>
              <a:buNone/>
              <a:defRPr/>
            </a:lvl9pPr>
          </a:lstStyle>
          <a:p/>
        </p:txBody>
      </p:sp>
      <p:sp>
        <p:nvSpPr>
          <p:cNvPr id="289" name="Google Shape;289;p18"/>
          <p:cNvSpPr txBox="1"/>
          <p:nvPr>
            <p:ph idx="12" type="sldNum"/>
          </p:nvPr>
        </p:nvSpPr>
        <p:spPr>
          <a:xfrm>
            <a:off x="6220891" y="4603395"/>
            <a:ext cx="332400" cy="346200"/>
          </a:xfrm>
          <a:prstGeom prst="rect">
            <a:avLst/>
          </a:prstGeom>
          <a:noFill/>
          <a:ln>
            <a:noFill/>
          </a:ln>
        </p:spPr>
        <p:txBody>
          <a:bodyPr anchorCtr="0" anchor="ctr" bIns="34250" lIns="34250" spcFirstLastPara="1" rIns="34250" wrap="square" tIns="34250">
            <a:spAutoFit/>
          </a:bodyPr>
          <a:lstStyle>
            <a:lvl1pPr indent="0" lvl="0"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FFFFFF"/>
              </a:buClr>
              <a:buSzPts val="1800"/>
              <a:buFont typeface="Arial"/>
              <a:buNone/>
              <a:defRPr b="0" i="0" sz="1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sz="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50" name="Shape 50"/>
        <p:cNvGrpSpPr/>
        <p:nvPr/>
      </p:nvGrpSpPr>
      <p:grpSpPr>
        <a:xfrm>
          <a:off x="0" y="0"/>
          <a:ext cx="0" cy="0"/>
          <a:chOff x="0" y="0"/>
          <a:chExt cx="0" cy="0"/>
        </a:xfrm>
      </p:grpSpPr>
      <p:grpSp>
        <p:nvGrpSpPr>
          <p:cNvPr id="51" name="Google Shape;51;p3"/>
          <p:cNvGrpSpPr/>
          <p:nvPr/>
        </p:nvGrpSpPr>
        <p:grpSpPr>
          <a:xfrm>
            <a:off x="146769" y="3406"/>
            <a:ext cx="1233215" cy="1384535"/>
            <a:chOff x="146769" y="3406"/>
            <a:chExt cx="1233215" cy="1384535"/>
          </a:xfrm>
        </p:grpSpPr>
        <p:grpSp>
          <p:nvGrpSpPr>
            <p:cNvPr id="52" name="Google Shape;52;p3"/>
            <p:cNvGrpSpPr/>
            <p:nvPr/>
          </p:nvGrpSpPr>
          <p:grpSpPr>
            <a:xfrm>
              <a:off x="1063183" y="3406"/>
              <a:ext cx="316800" cy="688513"/>
              <a:chOff x="1063183" y="3406"/>
              <a:chExt cx="316800" cy="688513"/>
            </a:xfrm>
          </p:grpSpPr>
          <p:sp>
            <p:nvSpPr>
              <p:cNvPr id="53" name="Google Shape;53;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3"/>
            <p:cNvGrpSpPr/>
            <p:nvPr/>
          </p:nvGrpSpPr>
          <p:grpSpPr>
            <a:xfrm>
              <a:off x="604976" y="3406"/>
              <a:ext cx="316800" cy="1036524"/>
              <a:chOff x="604976" y="3406"/>
              <a:chExt cx="316800" cy="1036524"/>
            </a:xfrm>
          </p:grpSpPr>
          <p:sp>
            <p:nvSpPr>
              <p:cNvPr id="56" name="Google Shape;56;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146769" y="3406"/>
              <a:ext cx="316800" cy="1384535"/>
              <a:chOff x="146769" y="3406"/>
              <a:chExt cx="316800" cy="1384535"/>
            </a:xfrm>
          </p:grpSpPr>
          <p:sp>
            <p:nvSpPr>
              <p:cNvPr id="60" name="Google Shape;60;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 name="Google Shape;64;p3"/>
          <p:cNvGrpSpPr/>
          <p:nvPr/>
        </p:nvGrpSpPr>
        <p:grpSpPr>
          <a:xfrm>
            <a:off x="6775084" y="2904008"/>
            <a:ext cx="2186148" cy="2239500"/>
            <a:chOff x="6775084" y="2904008"/>
            <a:chExt cx="2186148" cy="2239500"/>
          </a:xfrm>
        </p:grpSpPr>
        <p:grpSp>
          <p:nvGrpSpPr>
            <p:cNvPr id="65" name="Google Shape;65;p3"/>
            <p:cNvGrpSpPr/>
            <p:nvPr/>
          </p:nvGrpSpPr>
          <p:grpSpPr>
            <a:xfrm>
              <a:off x="6775084" y="4253708"/>
              <a:ext cx="409500" cy="889800"/>
              <a:chOff x="6775084" y="4253708"/>
              <a:chExt cx="409500" cy="889800"/>
            </a:xfrm>
          </p:grpSpPr>
          <p:sp>
            <p:nvSpPr>
              <p:cNvPr id="66" name="Google Shape;66;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3"/>
            <p:cNvGrpSpPr/>
            <p:nvPr/>
          </p:nvGrpSpPr>
          <p:grpSpPr>
            <a:xfrm>
              <a:off x="7367299" y="3804008"/>
              <a:ext cx="409500" cy="1339500"/>
              <a:chOff x="7367299" y="3804008"/>
              <a:chExt cx="409500" cy="1339500"/>
            </a:xfrm>
          </p:grpSpPr>
          <p:sp>
            <p:nvSpPr>
              <p:cNvPr id="69" name="Google Shape;69;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3"/>
            <p:cNvGrpSpPr/>
            <p:nvPr/>
          </p:nvGrpSpPr>
          <p:grpSpPr>
            <a:xfrm>
              <a:off x="7959516" y="3354008"/>
              <a:ext cx="409500" cy="1789500"/>
              <a:chOff x="7959516" y="3354008"/>
              <a:chExt cx="409500" cy="1789500"/>
            </a:xfrm>
          </p:grpSpPr>
          <p:sp>
            <p:nvSpPr>
              <p:cNvPr id="73" name="Google Shape;73;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a:off x="8551731" y="2904008"/>
              <a:ext cx="409500" cy="2239500"/>
              <a:chOff x="8551731" y="2904008"/>
              <a:chExt cx="409500" cy="2239500"/>
            </a:xfrm>
          </p:grpSpPr>
          <p:sp>
            <p:nvSpPr>
              <p:cNvPr id="78" name="Google Shape;78;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 name="Google Shape;83;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4" name="Google Shape;84;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4"/>
          <p:cNvSpPr txBox="1"/>
          <p:nvPr>
            <p:ph type="title"/>
          </p:nvPr>
        </p:nvSpPr>
        <p:spPr>
          <a:xfrm>
            <a:off x="110550" y="101325"/>
            <a:ext cx="8223600" cy="596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 name="Google Shape;87;p4"/>
          <p:cNvSpPr txBox="1"/>
          <p:nvPr>
            <p:ph idx="1" type="body"/>
          </p:nvPr>
        </p:nvSpPr>
        <p:spPr>
          <a:xfrm>
            <a:off x="221050" y="780425"/>
            <a:ext cx="8113200" cy="375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8" name="Google Shape;88;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5"/>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 name="Google Shape;91;p5"/>
          <p:cNvSpPr txBox="1"/>
          <p:nvPr>
            <p:ph idx="1" type="body"/>
          </p:nvPr>
        </p:nvSpPr>
        <p:spPr>
          <a:xfrm>
            <a:off x="267850" y="808050"/>
            <a:ext cx="3430500" cy="3723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2" name="Google Shape;92;p5"/>
          <p:cNvSpPr txBox="1"/>
          <p:nvPr>
            <p:ph idx="2" type="body"/>
          </p:nvPr>
        </p:nvSpPr>
        <p:spPr>
          <a:xfrm>
            <a:off x="4903650" y="808050"/>
            <a:ext cx="3430500" cy="3723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3" name="Google Shape;93;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txBox="1"/>
          <p:nvPr>
            <p:ph type="title"/>
          </p:nvPr>
        </p:nvSpPr>
        <p:spPr>
          <a:xfrm>
            <a:off x="88275" y="101300"/>
            <a:ext cx="8834700" cy="624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grpSp>
        <p:nvGrpSpPr>
          <p:cNvPr id="98" name="Google Shape;98;p7"/>
          <p:cNvGrpSpPr/>
          <p:nvPr/>
        </p:nvGrpSpPr>
        <p:grpSpPr>
          <a:xfrm>
            <a:off x="625966" y="299376"/>
            <a:ext cx="999312" cy="999312"/>
            <a:chOff x="348199" y="179450"/>
            <a:chExt cx="1116300" cy="1116300"/>
          </a:xfrm>
        </p:grpSpPr>
        <p:sp>
          <p:nvSpPr>
            <p:cNvPr id="99" name="Google Shape;99;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 name="Google Shape;102;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3" name="Google Shape;103;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04" name="Shape 104"/>
        <p:cNvGrpSpPr/>
        <p:nvPr/>
      </p:nvGrpSpPr>
      <p:grpSpPr>
        <a:xfrm>
          <a:off x="0" y="0"/>
          <a:ext cx="0" cy="0"/>
          <a:chOff x="0" y="0"/>
          <a:chExt cx="0" cy="0"/>
        </a:xfrm>
      </p:grpSpPr>
      <p:grpSp>
        <p:nvGrpSpPr>
          <p:cNvPr id="105" name="Google Shape;105;p8"/>
          <p:cNvGrpSpPr/>
          <p:nvPr/>
        </p:nvGrpSpPr>
        <p:grpSpPr>
          <a:xfrm>
            <a:off x="6866714" y="1306"/>
            <a:ext cx="2267451" cy="2601690"/>
            <a:chOff x="6790514" y="1306"/>
            <a:chExt cx="2267451" cy="2601690"/>
          </a:xfrm>
        </p:grpSpPr>
        <p:grpSp>
          <p:nvGrpSpPr>
            <p:cNvPr id="106" name="Google Shape;106;p8"/>
            <p:cNvGrpSpPr/>
            <p:nvPr/>
          </p:nvGrpSpPr>
          <p:grpSpPr>
            <a:xfrm>
              <a:off x="7067465" y="1306"/>
              <a:ext cx="1990500" cy="1990200"/>
              <a:chOff x="7067465" y="1306"/>
              <a:chExt cx="1990500" cy="1990200"/>
            </a:xfrm>
          </p:grpSpPr>
          <p:sp>
            <p:nvSpPr>
              <p:cNvPr id="107" name="Google Shape;107;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8"/>
            <p:cNvGrpSpPr/>
            <p:nvPr/>
          </p:nvGrpSpPr>
          <p:grpSpPr>
            <a:xfrm>
              <a:off x="8207126" y="1807996"/>
              <a:ext cx="795000" cy="795000"/>
              <a:chOff x="8207126" y="1807996"/>
              <a:chExt cx="795000" cy="795000"/>
            </a:xfrm>
          </p:grpSpPr>
          <p:sp>
            <p:nvSpPr>
              <p:cNvPr id="111" name="Google Shape;111;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8"/>
            <p:cNvGrpSpPr/>
            <p:nvPr/>
          </p:nvGrpSpPr>
          <p:grpSpPr>
            <a:xfrm>
              <a:off x="6790514" y="118857"/>
              <a:ext cx="548700" cy="548700"/>
              <a:chOff x="6790514" y="118857"/>
              <a:chExt cx="548700" cy="548700"/>
            </a:xfrm>
          </p:grpSpPr>
          <p:sp>
            <p:nvSpPr>
              <p:cNvPr id="115" name="Google Shape;115;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 name="Google Shape;117;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8" name="Google Shape;118;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grpSp>
        <p:nvGrpSpPr>
          <p:cNvPr id="120" name="Google Shape;120;p9"/>
          <p:cNvGrpSpPr/>
          <p:nvPr/>
        </p:nvGrpSpPr>
        <p:grpSpPr>
          <a:xfrm>
            <a:off x="625966" y="299376"/>
            <a:ext cx="999312" cy="999312"/>
            <a:chOff x="348199" y="179450"/>
            <a:chExt cx="1116300" cy="1116300"/>
          </a:xfrm>
        </p:grpSpPr>
        <p:sp>
          <p:nvSpPr>
            <p:cNvPr id="121" name="Google Shape;121;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5" name="Google Shape;125;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6" name="Google Shape;126;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grpSp>
        <p:nvGrpSpPr>
          <p:cNvPr id="128" name="Google Shape;128;p10"/>
          <p:cNvGrpSpPr/>
          <p:nvPr/>
        </p:nvGrpSpPr>
        <p:grpSpPr>
          <a:xfrm>
            <a:off x="713373" y="3847119"/>
            <a:ext cx="825392" cy="825392"/>
            <a:chOff x="348199" y="179450"/>
            <a:chExt cx="1116300" cy="1116300"/>
          </a:xfrm>
        </p:grpSpPr>
        <p:sp>
          <p:nvSpPr>
            <p:cNvPr id="129" name="Google Shape;129;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32" name="Google Shape;132;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4500" y="1135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215000" y="779550"/>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
        <p:nvSpPr>
          <p:cNvPr id="9" name="Google Shape;9;p1"/>
          <p:cNvSpPr txBox="1"/>
          <p:nvPr/>
        </p:nvSpPr>
        <p:spPr>
          <a:xfrm>
            <a:off x="1570800" y="4835700"/>
            <a:ext cx="571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424242"/>
                </a:solidFill>
                <a:latin typeface="Nunito"/>
                <a:ea typeface="Nunito"/>
                <a:cs typeface="Nunito"/>
                <a:sym typeface="Nunito"/>
              </a:rPr>
              <a:t>Disinformation/Malign Influence Training, SJ Terp &amp; P Breuer, Threet Consulting | 2021</a:t>
            </a:r>
            <a:endParaRPr sz="600">
              <a:solidFill>
                <a:srgbClr val="42424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hyperlink" Target="https://www.fireeye.com/blog/threat-research/2021/09/pro-prc-influence-campaign-social-media-websites-forums.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www.njhomelandsecurity.gov/analysis/false-text-messages-part-of-larger-covid-19-disinformation-campaig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9"/>
          <p:cNvSpPr txBox="1"/>
          <p:nvPr>
            <p:ph type="ctrTitle"/>
          </p:nvPr>
        </p:nvSpPr>
        <p:spPr>
          <a:xfrm>
            <a:off x="824000" y="10244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Session 3.1: Building Landscapes</a:t>
            </a:r>
            <a:endParaRPr/>
          </a:p>
        </p:txBody>
      </p:sp>
      <p:sp>
        <p:nvSpPr>
          <p:cNvPr id="295" name="Google Shape;295;p19"/>
          <p:cNvSpPr txBox="1"/>
          <p:nvPr>
            <p:ph idx="1" type="subTitle"/>
          </p:nvPr>
        </p:nvSpPr>
        <p:spPr>
          <a:xfrm>
            <a:off x="824000" y="388205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Disinformation/Malign Influence Training </a:t>
            </a:r>
            <a:endParaRPr/>
          </a:p>
          <a:p>
            <a:pPr indent="0" lvl="0" marL="0" rtl="0" algn="l">
              <a:spcBef>
                <a:spcPts val="0"/>
              </a:spcBef>
              <a:spcAft>
                <a:spcPts val="0"/>
              </a:spcAft>
              <a:buNone/>
            </a:pPr>
            <a:r>
              <a:rPr lang="en-GB"/>
              <a:t>SJ Terp &amp; P Breuer, Threet Consulting |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8"/>
          <p:cNvSpPr txBox="1"/>
          <p:nvPr>
            <p:ph type="title"/>
          </p:nvPr>
        </p:nvSpPr>
        <p:spPr>
          <a:xfrm>
            <a:off x="198800" y="0"/>
            <a:ext cx="8682900" cy="642300"/>
          </a:xfrm>
          <a:prstGeom prst="rect">
            <a:avLst/>
          </a:prstGeom>
          <a:noFill/>
          <a:ln>
            <a:noFill/>
          </a:ln>
        </p:spPr>
        <p:txBody>
          <a:bodyPr anchorCtr="0" anchor="b" bIns="91375" lIns="91375" spcFirstLastPara="1" rIns="91375" wrap="square" tIns="91375">
            <a:normAutofit/>
          </a:bodyPr>
          <a:lstStyle/>
          <a:p>
            <a:pPr indent="0" lvl="0" marL="0" rtl="0" algn="l">
              <a:lnSpc>
                <a:spcPct val="100000"/>
              </a:lnSpc>
              <a:spcBef>
                <a:spcPts val="0"/>
              </a:spcBef>
              <a:spcAft>
                <a:spcPts val="0"/>
              </a:spcAft>
              <a:buClr>
                <a:srgbClr val="FFFFFF"/>
              </a:buClr>
              <a:buSzPts val="3000"/>
              <a:buFont typeface="Arial"/>
              <a:buNone/>
            </a:pPr>
            <a:r>
              <a:rPr lang="en-GB"/>
              <a:t>Example </a:t>
            </a:r>
            <a:r>
              <a:rPr lang="en-GB" sz="3000"/>
              <a:t>Information Landscape</a:t>
            </a:r>
            <a:endParaRPr/>
          </a:p>
        </p:txBody>
      </p:sp>
      <p:sp>
        <p:nvSpPr>
          <p:cNvPr id="361" name="Google Shape;361;p28"/>
          <p:cNvSpPr txBox="1"/>
          <p:nvPr>
            <p:ph idx="1" type="body"/>
          </p:nvPr>
        </p:nvSpPr>
        <p:spPr>
          <a:xfrm>
            <a:off x="267850" y="808050"/>
            <a:ext cx="3430500" cy="3723600"/>
          </a:xfrm>
          <a:prstGeom prst="rect">
            <a:avLst/>
          </a:prstGeom>
          <a:noFill/>
          <a:ln>
            <a:noFill/>
          </a:ln>
        </p:spPr>
        <p:txBody>
          <a:bodyPr anchorCtr="0" anchor="t" bIns="91375" lIns="91375" spcFirstLastPara="1" rIns="91375" wrap="square" tIns="91375">
            <a:normAutofit fontScale="92500" lnSpcReduction="20000"/>
          </a:bodyPr>
          <a:lstStyle/>
          <a:p>
            <a:pPr indent="0" lvl="0" marL="0" rtl="0" algn="l">
              <a:lnSpc>
                <a:spcPct val="115000"/>
              </a:lnSpc>
              <a:spcBef>
                <a:spcPts val="0"/>
              </a:spcBef>
              <a:spcAft>
                <a:spcPts val="0"/>
              </a:spcAft>
              <a:buNone/>
            </a:pPr>
            <a:r>
              <a:rPr lang="en-GB" sz="1400">
                <a:latin typeface="Arial"/>
                <a:ea typeface="Arial"/>
                <a:cs typeface="Arial"/>
                <a:sym typeface="Arial"/>
              </a:rPr>
              <a:t>Channels</a:t>
            </a:r>
            <a:endParaRPr sz="1400">
              <a:latin typeface="Arial"/>
              <a:ea typeface="Arial"/>
              <a:cs typeface="Arial"/>
              <a:sym typeface="Arial"/>
            </a:endParaRPr>
          </a:p>
          <a:p>
            <a:pPr indent="-247332" lvl="0" marL="342900" rtl="0" algn="l">
              <a:lnSpc>
                <a:spcPct val="115000"/>
              </a:lnSpc>
              <a:spcBef>
                <a:spcPts val="0"/>
              </a:spcBef>
              <a:spcAft>
                <a:spcPts val="0"/>
              </a:spcAft>
              <a:buSzPct val="100000"/>
              <a:buChar char="•"/>
            </a:pPr>
            <a:r>
              <a:rPr b="0" i="0" lang="en-GB" sz="1400" u="none" cap="none" strike="noStrike">
                <a:latin typeface="Arial"/>
                <a:ea typeface="Arial"/>
                <a:cs typeface="Arial"/>
                <a:sym typeface="Arial"/>
              </a:rPr>
              <a:t>Traditional Media</a:t>
            </a:r>
            <a:endParaRPr/>
          </a:p>
          <a:p>
            <a:pPr indent="-247332" lvl="1" marL="685800" rtl="0" algn="l">
              <a:lnSpc>
                <a:spcPct val="115000"/>
              </a:lnSpc>
              <a:spcBef>
                <a:spcPts val="0"/>
              </a:spcBef>
              <a:spcAft>
                <a:spcPts val="0"/>
              </a:spcAft>
              <a:buSzPct val="100000"/>
              <a:buChar char="•"/>
            </a:pPr>
            <a:r>
              <a:rPr b="0" i="0" lang="en-GB" sz="1400" u="none" cap="none" strike="noStrike">
                <a:latin typeface="Arial"/>
                <a:ea typeface="Arial"/>
                <a:cs typeface="Arial"/>
                <a:sym typeface="Arial"/>
              </a:rPr>
              <a:t>Newspapers</a:t>
            </a:r>
            <a:endParaRPr/>
          </a:p>
          <a:p>
            <a:pPr indent="-247332" lvl="1" marL="685800" rtl="0" algn="l">
              <a:lnSpc>
                <a:spcPct val="115000"/>
              </a:lnSpc>
              <a:spcBef>
                <a:spcPts val="0"/>
              </a:spcBef>
              <a:spcAft>
                <a:spcPts val="0"/>
              </a:spcAft>
              <a:buSzPct val="100000"/>
              <a:buChar char="•"/>
            </a:pPr>
            <a:r>
              <a:rPr b="0" i="0" lang="en-GB" sz="1400" u="none" cap="none" strike="noStrike">
                <a:latin typeface="Arial"/>
                <a:ea typeface="Arial"/>
                <a:cs typeface="Arial"/>
                <a:sym typeface="Arial"/>
              </a:rPr>
              <a:t>Radio - including community radio</a:t>
            </a:r>
            <a:endParaRPr/>
          </a:p>
          <a:p>
            <a:pPr indent="-247332" lvl="1" marL="685800" rtl="0" algn="l">
              <a:lnSpc>
                <a:spcPct val="115000"/>
              </a:lnSpc>
              <a:spcBef>
                <a:spcPts val="0"/>
              </a:spcBef>
              <a:spcAft>
                <a:spcPts val="0"/>
              </a:spcAft>
              <a:buSzPct val="100000"/>
              <a:buChar char="•"/>
            </a:pPr>
            <a:r>
              <a:rPr b="0" i="0" lang="en-GB" sz="1400" u="none" cap="none" strike="noStrike">
                <a:latin typeface="Arial"/>
                <a:ea typeface="Arial"/>
                <a:cs typeface="Arial"/>
                <a:sym typeface="Arial"/>
              </a:rPr>
              <a:t>TV</a:t>
            </a:r>
            <a:endParaRPr/>
          </a:p>
          <a:p>
            <a:pPr indent="-247332" lvl="0" marL="342900" rtl="0" algn="l">
              <a:lnSpc>
                <a:spcPct val="115000"/>
              </a:lnSpc>
              <a:spcBef>
                <a:spcPts val="0"/>
              </a:spcBef>
              <a:spcAft>
                <a:spcPts val="0"/>
              </a:spcAft>
              <a:buSzPct val="100000"/>
              <a:buChar char="•"/>
            </a:pPr>
            <a:r>
              <a:rPr b="0" i="0" lang="en-GB" sz="1400" u="none" cap="none" strike="noStrike">
                <a:latin typeface="Arial"/>
                <a:ea typeface="Arial"/>
                <a:cs typeface="Arial"/>
                <a:sym typeface="Arial"/>
              </a:rPr>
              <a:t>Social Media</a:t>
            </a:r>
            <a:endParaRPr/>
          </a:p>
          <a:p>
            <a:pPr indent="-247332" lvl="1" marL="685800" rtl="0" algn="l">
              <a:lnSpc>
                <a:spcPct val="115000"/>
              </a:lnSpc>
              <a:spcBef>
                <a:spcPts val="0"/>
              </a:spcBef>
              <a:spcAft>
                <a:spcPts val="0"/>
              </a:spcAft>
              <a:buSzPct val="100000"/>
              <a:buChar char="•"/>
            </a:pPr>
            <a:r>
              <a:rPr b="0" i="0" lang="en-GB" sz="1400" u="none" cap="none" strike="noStrike">
                <a:latin typeface="Arial"/>
                <a:ea typeface="Arial"/>
                <a:cs typeface="Arial"/>
                <a:sym typeface="Arial"/>
              </a:rPr>
              <a:t>Facebook</a:t>
            </a:r>
            <a:endParaRPr/>
          </a:p>
          <a:p>
            <a:pPr indent="-247332" lvl="1" marL="685800" rtl="0" algn="l">
              <a:lnSpc>
                <a:spcPct val="115000"/>
              </a:lnSpc>
              <a:spcBef>
                <a:spcPts val="0"/>
              </a:spcBef>
              <a:spcAft>
                <a:spcPts val="0"/>
              </a:spcAft>
              <a:buSzPct val="100000"/>
              <a:buChar char="•"/>
            </a:pPr>
            <a:r>
              <a:rPr b="0" i="0" lang="en-GB" sz="1400" u="none" cap="none" strike="noStrike">
                <a:latin typeface="Arial"/>
                <a:ea typeface="Arial"/>
                <a:cs typeface="Arial"/>
                <a:sym typeface="Arial"/>
              </a:rPr>
              <a:t>Whatsapp</a:t>
            </a:r>
            <a:endParaRPr/>
          </a:p>
          <a:p>
            <a:pPr indent="-247332" lvl="1" marL="685800" rtl="0" algn="l">
              <a:lnSpc>
                <a:spcPct val="115000"/>
              </a:lnSpc>
              <a:spcBef>
                <a:spcPts val="0"/>
              </a:spcBef>
              <a:spcAft>
                <a:spcPts val="0"/>
              </a:spcAft>
              <a:buSzPct val="100000"/>
              <a:buChar char="•"/>
            </a:pPr>
            <a:r>
              <a:rPr b="0" i="0" lang="en-GB" sz="1400" u="none" cap="none" strike="noStrike">
                <a:latin typeface="Arial"/>
                <a:ea typeface="Arial"/>
                <a:cs typeface="Arial"/>
                <a:sym typeface="Arial"/>
              </a:rPr>
              <a:t>Twitter</a:t>
            </a:r>
            <a:endParaRPr/>
          </a:p>
          <a:p>
            <a:pPr indent="-247332" lvl="1" marL="685800" rtl="0" algn="l">
              <a:lnSpc>
                <a:spcPct val="115000"/>
              </a:lnSpc>
              <a:spcBef>
                <a:spcPts val="0"/>
              </a:spcBef>
              <a:spcAft>
                <a:spcPts val="0"/>
              </a:spcAft>
              <a:buSzPct val="100000"/>
              <a:buChar char="•"/>
            </a:pPr>
            <a:r>
              <a:rPr b="0" i="0" lang="en-GB" sz="1400" u="none" cap="none" strike="noStrike">
                <a:latin typeface="Arial"/>
                <a:ea typeface="Arial"/>
                <a:cs typeface="Arial"/>
                <a:sym typeface="Arial"/>
              </a:rPr>
              <a:t>Youtube/ Telegram/ etc</a:t>
            </a:r>
            <a:endParaRPr/>
          </a:p>
          <a:p>
            <a:pPr indent="-247332" lvl="0" marL="342900" rtl="0" algn="l">
              <a:lnSpc>
                <a:spcPct val="115000"/>
              </a:lnSpc>
              <a:spcBef>
                <a:spcPts val="0"/>
              </a:spcBef>
              <a:spcAft>
                <a:spcPts val="0"/>
              </a:spcAft>
              <a:buSzPct val="100000"/>
              <a:buChar char="•"/>
            </a:pPr>
            <a:r>
              <a:rPr b="0" i="0" lang="en-GB" sz="1400" u="none" cap="none" strike="noStrike">
                <a:latin typeface="Arial"/>
                <a:ea typeface="Arial"/>
                <a:cs typeface="Arial"/>
                <a:sym typeface="Arial"/>
              </a:rPr>
              <a:t>Others</a:t>
            </a:r>
            <a:endParaRPr/>
          </a:p>
          <a:p>
            <a:pPr indent="-247332" lvl="1" marL="685800" rtl="0" algn="l">
              <a:lnSpc>
                <a:spcPct val="115000"/>
              </a:lnSpc>
              <a:spcBef>
                <a:spcPts val="0"/>
              </a:spcBef>
              <a:spcAft>
                <a:spcPts val="0"/>
              </a:spcAft>
              <a:buSzPct val="100000"/>
              <a:buChar char="•"/>
            </a:pPr>
            <a:r>
              <a:rPr b="0" i="0" lang="en-GB" sz="1400" u="none" cap="none" strike="noStrike">
                <a:latin typeface="Arial"/>
                <a:ea typeface="Arial"/>
                <a:cs typeface="Arial"/>
                <a:sym typeface="Arial"/>
              </a:rPr>
              <a:t>Word of mout</a:t>
            </a:r>
            <a:r>
              <a:rPr lang="en-GB" sz="1400">
                <a:latin typeface="Arial"/>
                <a:ea typeface="Arial"/>
                <a:cs typeface="Arial"/>
                <a:sym typeface="Arial"/>
              </a:rPr>
              <a:t>h</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en-GB" sz="1400">
                <a:latin typeface="Arial"/>
                <a:ea typeface="Arial"/>
                <a:cs typeface="Arial"/>
                <a:sym typeface="Arial"/>
              </a:rPr>
              <a:t>Influencers</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en-GB" sz="1400">
                <a:latin typeface="Arial"/>
                <a:ea typeface="Arial"/>
                <a:cs typeface="Arial"/>
                <a:sym typeface="Arial"/>
              </a:rPr>
              <a:t>Groups</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en-GB" sz="1400">
                <a:latin typeface="Arial"/>
                <a:ea typeface="Arial"/>
                <a:cs typeface="Arial"/>
                <a:sym typeface="Arial"/>
              </a:rPr>
              <a:t>Messages</a:t>
            </a:r>
            <a:endParaRPr sz="1400">
              <a:latin typeface="Arial"/>
              <a:ea typeface="Arial"/>
              <a:cs typeface="Arial"/>
              <a:sym typeface="Arial"/>
            </a:endParaRPr>
          </a:p>
        </p:txBody>
      </p:sp>
      <p:pic>
        <p:nvPicPr>
          <p:cNvPr descr="Google Shape;772;gccdda87118_0_976" id="362" name="Google Shape;362;p28"/>
          <p:cNvPicPr preferRelativeResize="0"/>
          <p:nvPr/>
        </p:nvPicPr>
        <p:blipFill rotWithShape="1">
          <a:blip r:embed="rId3">
            <a:alphaModFix/>
          </a:blip>
          <a:srcRect b="0" l="0" r="0" t="0"/>
          <a:stretch/>
        </p:blipFill>
        <p:spPr>
          <a:xfrm>
            <a:off x="4104694" y="1282969"/>
            <a:ext cx="4651407" cy="29701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9"/>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Threat landscapes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0"/>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ABC model, STIX model</a:t>
            </a:r>
            <a:endParaRPr/>
          </a:p>
        </p:txBody>
      </p:sp>
      <p:pic>
        <p:nvPicPr>
          <p:cNvPr id="373" name="Google Shape;373;p30"/>
          <p:cNvPicPr preferRelativeResize="0"/>
          <p:nvPr/>
        </p:nvPicPr>
        <p:blipFill rotWithShape="1">
          <a:blip r:embed="rId3">
            <a:alphaModFix/>
          </a:blip>
          <a:srcRect b="0" l="0" r="0" t="0"/>
          <a:stretch/>
        </p:blipFill>
        <p:spPr>
          <a:xfrm>
            <a:off x="311700" y="789125"/>
            <a:ext cx="3329826" cy="3820975"/>
          </a:xfrm>
          <a:prstGeom prst="rect">
            <a:avLst/>
          </a:prstGeom>
          <a:noFill/>
          <a:ln>
            <a:noFill/>
          </a:ln>
        </p:spPr>
      </p:pic>
      <p:pic>
        <p:nvPicPr>
          <p:cNvPr id="374" name="Google Shape;374;p30"/>
          <p:cNvPicPr preferRelativeResize="0"/>
          <p:nvPr/>
        </p:nvPicPr>
        <p:blipFill rotWithShape="1">
          <a:blip r:embed="rId4">
            <a:alphaModFix/>
          </a:blip>
          <a:srcRect b="0" l="0" r="0" t="0"/>
          <a:stretch/>
        </p:blipFill>
        <p:spPr>
          <a:xfrm>
            <a:off x="4003400" y="842663"/>
            <a:ext cx="4718426" cy="3713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1"/>
          <p:cNvSpPr txBox="1"/>
          <p:nvPr>
            <p:ph type="title"/>
          </p:nvPr>
        </p:nvSpPr>
        <p:spPr>
          <a:xfrm>
            <a:off x="311700" y="-65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Incidents</a:t>
            </a:r>
            <a:endParaRPr/>
          </a:p>
        </p:txBody>
      </p:sp>
      <p:sp>
        <p:nvSpPr>
          <p:cNvPr id="380" name="Google Shape;380;p31"/>
          <p:cNvSpPr txBox="1"/>
          <p:nvPr>
            <p:ph idx="1" type="body"/>
          </p:nvPr>
        </p:nvSpPr>
        <p:spPr>
          <a:xfrm>
            <a:off x="311700" y="430000"/>
            <a:ext cx="4260300" cy="20247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946"/>
              <a:buNone/>
            </a:pPr>
            <a:r>
              <a:rPr lang="en-GB"/>
              <a:t>Time-limited events (typically 2-3 days)</a:t>
            </a:r>
            <a:endParaRPr/>
          </a:p>
          <a:p>
            <a:pPr indent="0" lvl="0" marL="0" rtl="0" algn="l">
              <a:lnSpc>
                <a:spcPct val="115000"/>
              </a:lnSpc>
              <a:spcBef>
                <a:spcPts val="1200"/>
              </a:spcBef>
              <a:spcAft>
                <a:spcPts val="0"/>
              </a:spcAft>
              <a:buSzPts val="1946"/>
              <a:buNone/>
            </a:pPr>
            <a:r>
              <a:rPr lang="en-GB"/>
              <a:t>Areas include:</a:t>
            </a:r>
            <a:endParaRPr/>
          </a:p>
          <a:p>
            <a:pPr indent="-342900" lvl="0" marL="457200" rtl="0" algn="l">
              <a:lnSpc>
                <a:spcPct val="115000"/>
              </a:lnSpc>
              <a:spcBef>
                <a:spcPts val="1200"/>
              </a:spcBef>
              <a:spcAft>
                <a:spcPts val="0"/>
              </a:spcAft>
              <a:buSzPts val="1800"/>
              <a:buChar char="●"/>
            </a:pPr>
            <a:r>
              <a:rPr lang="en-GB"/>
              <a:t>Elections</a:t>
            </a:r>
            <a:endParaRPr/>
          </a:p>
          <a:p>
            <a:pPr indent="-342900" lvl="0" marL="457200" rtl="0" algn="l">
              <a:lnSpc>
                <a:spcPct val="115000"/>
              </a:lnSpc>
              <a:spcBef>
                <a:spcPts val="0"/>
              </a:spcBef>
              <a:spcAft>
                <a:spcPts val="0"/>
              </a:spcAft>
              <a:buSzPts val="1800"/>
              <a:buChar char="●"/>
            </a:pPr>
            <a:r>
              <a:rPr lang="en-GB"/>
              <a:t>Disasters</a:t>
            </a:r>
            <a:endParaRPr/>
          </a:p>
          <a:p>
            <a:pPr indent="-342900" lvl="0" marL="457200" rtl="0" algn="l">
              <a:lnSpc>
                <a:spcPct val="115000"/>
              </a:lnSpc>
              <a:spcBef>
                <a:spcPts val="0"/>
              </a:spcBef>
              <a:spcAft>
                <a:spcPts val="0"/>
              </a:spcAft>
              <a:buSzPts val="1800"/>
              <a:buChar char="●"/>
            </a:pPr>
            <a:r>
              <a:rPr lang="en-GB"/>
              <a:t>Other events (e.g. Covid19)</a:t>
            </a:r>
            <a:endParaRPr/>
          </a:p>
          <a:p>
            <a:pPr indent="-342900" lvl="0" marL="457200" rtl="0" algn="l">
              <a:lnSpc>
                <a:spcPct val="115000"/>
              </a:lnSpc>
              <a:spcBef>
                <a:spcPts val="0"/>
              </a:spcBef>
              <a:spcAft>
                <a:spcPts val="0"/>
              </a:spcAft>
              <a:buSzPts val="1800"/>
              <a:buChar char="●"/>
            </a:pPr>
            <a:r>
              <a:rPr lang="en-GB"/>
              <a:t>Geopolitical support (e.g. Crimea)</a:t>
            </a:r>
            <a:endParaRPr/>
          </a:p>
        </p:txBody>
      </p:sp>
      <p:pic>
        <p:nvPicPr>
          <p:cNvPr id="381" name="Google Shape;381;p31"/>
          <p:cNvPicPr preferRelativeResize="0"/>
          <p:nvPr/>
        </p:nvPicPr>
        <p:blipFill rotWithShape="1">
          <a:blip r:embed="rId3">
            <a:alphaModFix/>
          </a:blip>
          <a:srcRect b="0" l="0" r="0" t="0"/>
          <a:stretch/>
        </p:blipFill>
        <p:spPr>
          <a:xfrm>
            <a:off x="311700" y="2378500"/>
            <a:ext cx="8705850" cy="23840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2"/>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Narratives</a:t>
            </a:r>
            <a:endParaRPr/>
          </a:p>
        </p:txBody>
      </p:sp>
      <p:sp>
        <p:nvSpPr>
          <p:cNvPr id="387" name="Google Shape;387;p32"/>
          <p:cNvSpPr txBox="1"/>
          <p:nvPr/>
        </p:nvSpPr>
        <p:spPr>
          <a:xfrm>
            <a:off x="462425" y="872400"/>
            <a:ext cx="3386100" cy="3244800"/>
          </a:xfrm>
          <a:prstGeom prst="rect">
            <a:avLst/>
          </a:prstGeom>
          <a:noFill/>
          <a:ln>
            <a:noFill/>
          </a:ln>
        </p:spPr>
        <p:txBody>
          <a:bodyPr anchorCtr="0" anchor="t" bIns="91425" lIns="91425" spcFirstLastPara="1" rIns="91425" wrap="square" tIns="91425">
            <a:spAutoFit/>
          </a:bodyPr>
          <a:lstStyle/>
          <a:p>
            <a:pPr indent="-327025" lvl="0" marL="457200" marR="0" rtl="0" algn="l">
              <a:lnSpc>
                <a:spcPct val="115000"/>
              </a:lnSpc>
              <a:spcBef>
                <a:spcPts val="1200"/>
              </a:spcBef>
              <a:spcAft>
                <a:spcPts val="0"/>
              </a:spcAft>
              <a:buSzPts val="1550"/>
              <a:buFont typeface="Arial"/>
              <a:buChar char="●"/>
            </a:pPr>
            <a:r>
              <a:rPr b="0" i="0" lang="en-GB" sz="1550" u="none" cap="none" strike="noStrike">
                <a:latin typeface="Arial"/>
                <a:ea typeface="Arial"/>
                <a:cs typeface="Arial"/>
                <a:sym typeface="Arial"/>
              </a:rPr>
              <a:t>Covid isn’t serious</a:t>
            </a:r>
            <a:endParaRPr b="0" i="0" sz="1550" u="none" cap="none" strike="noStrike">
              <a:latin typeface="Arial"/>
              <a:ea typeface="Arial"/>
              <a:cs typeface="Arial"/>
              <a:sym typeface="Arial"/>
            </a:endParaRPr>
          </a:p>
          <a:p>
            <a:pPr indent="-307975" lvl="1" marL="914400" marR="0" rtl="0" algn="l">
              <a:lnSpc>
                <a:spcPct val="115000"/>
              </a:lnSpc>
              <a:spcBef>
                <a:spcPts val="0"/>
              </a:spcBef>
              <a:spcAft>
                <a:spcPts val="0"/>
              </a:spcAft>
              <a:buSzPts val="1250"/>
              <a:buFont typeface="Arial"/>
              <a:buChar char="●"/>
            </a:pPr>
            <a:r>
              <a:rPr b="0" i="0" lang="en-GB" sz="1250" u="none" cap="none" strike="noStrike">
                <a:latin typeface="Arial"/>
                <a:ea typeface="Arial"/>
                <a:cs typeface="Arial"/>
                <a:sym typeface="Arial"/>
              </a:rPr>
              <a:t>Covid doesn’t exist</a:t>
            </a:r>
            <a:endParaRPr b="0" i="0" sz="1250" u="none" cap="none" strike="noStrike">
              <a:latin typeface="Arial"/>
              <a:ea typeface="Arial"/>
              <a:cs typeface="Arial"/>
              <a:sym typeface="Arial"/>
            </a:endParaRPr>
          </a:p>
          <a:p>
            <a:pPr indent="-307975" lvl="1" marL="914400" marR="0" rtl="0" algn="l">
              <a:lnSpc>
                <a:spcPct val="115000"/>
              </a:lnSpc>
              <a:spcBef>
                <a:spcPts val="0"/>
              </a:spcBef>
              <a:spcAft>
                <a:spcPts val="0"/>
              </a:spcAft>
              <a:buSzPts val="1250"/>
              <a:buFont typeface="Arial"/>
              <a:buChar char="●"/>
            </a:pPr>
            <a:r>
              <a:rPr b="0" i="0" lang="en-GB" sz="1250" u="none" cap="none" strike="noStrike">
                <a:latin typeface="Arial"/>
                <a:ea typeface="Arial"/>
                <a:cs typeface="Arial"/>
                <a:sym typeface="Arial"/>
              </a:rPr>
              <a:t>Individual medical targets</a:t>
            </a:r>
            <a:endParaRPr b="0" i="0" sz="1250" u="none" cap="none" strike="noStrike">
              <a:latin typeface="Arial"/>
              <a:ea typeface="Arial"/>
              <a:cs typeface="Arial"/>
              <a:sym typeface="Arial"/>
            </a:endParaRPr>
          </a:p>
          <a:p>
            <a:pPr indent="-327025" lvl="0" marL="457200" marR="0" rtl="0" algn="l">
              <a:lnSpc>
                <a:spcPct val="115000"/>
              </a:lnSpc>
              <a:spcBef>
                <a:spcPts val="0"/>
              </a:spcBef>
              <a:spcAft>
                <a:spcPts val="0"/>
              </a:spcAft>
              <a:buSzPts val="1550"/>
              <a:buFont typeface="Arial"/>
              <a:buChar char="●"/>
            </a:pPr>
            <a:r>
              <a:rPr b="0" i="0" lang="en-GB" sz="1550" u="none" cap="none" strike="noStrike">
                <a:latin typeface="Arial"/>
                <a:ea typeface="Arial"/>
                <a:cs typeface="Arial"/>
                <a:sym typeface="Arial"/>
              </a:rPr>
              <a:t>Medical scams</a:t>
            </a:r>
            <a:endParaRPr b="0" i="0" sz="1550" u="none" cap="none" strike="noStrike">
              <a:latin typeface="Arial"/>
              <a:ea typeface="Arial"/>
              <a:cs typeface="Arial"/>
              <a:sym typeface="Arial"/>
            </a:endParaRPr>
          </a:p>
          <a:p>
            <a:pPr indent="-307975" lvl="1" marL="914400" marR="0" rtl="0" algn="l">
              <a:lnSpc>
                <a:spcPct val="115000"/>
              </a:lnSpc>
              <a:spcBef>
                <a:spcPts val="0"/>
              </a:spcBef>
              <a:spcAft>
                <a:spcPts val="0"/>
              </a:spcAft>
              <a:buSzPts val="1250"/>
              <a:buFont typeface="Arial"/>
              <a:buChar char="●"/>
            </a:pPr>
            <a:r>
              <a:rPr b="0" i="0" lang="en-GB" sz="1250" u="none" cap="none" strike="noStrike">
                <a:latin typeface="Arial"/>
                <a:ea typeface="Arial"/>
                <a:cs typeface="Arial"/>
                <a:sym typeface="Arial"/>
              </a:rPr>
              <a:t>MMS prevents</a:t>
            </a:r>
            <a:endParaRPr b="0" i="0" sz="1250" u="none" cap="none" strike="noStrike">
              <a:latin typeface="Arial"/>
              <a:ea typeface="Arial"/>
              <a:cs typeface="Arial"/>
              <a:sym typeface="Arial"/>
            </a:endParaRPr>
          </a:p>
          <a:p>
            <a:pPr indent="-307975" lvl="1" marL="914400" marR="0" rtl="0" algn="l">
              <a:lnSpc>
                <a:spcPct val="115000"/>
              </a:lnSpc>
              <a:spcBef>
                <a:spcPts val="0"/>
              </a:spcBef>
              <a:spcAft>
                <a:spcPts val="0"/>
              </a:spcAft>
              <a:buSzPts val="1250"/>
              <a:buFont typeface="Arial"/>
              <a:buChar char="●"/>
            </a:pPr>
            <a:r>
              <a:rPr b="0" i="0" lang="en-GB" sz="1250" u="none" cap="none" strike="noStrike">
                <a:latin typeface="Arial"/>
                <a:ea typeface="Arial"/>
                <a:cs typeface="Arial"/>
                <a:sym typeface="Arial"/>
              </a:rPr>
              <a:t>Alcohol prevents</a:t>
            </a:r>
            <a:endParaRPr b="0" i="0" sz="1250" u="none" cap="none" strike="noStrike">
              <a:latin typeface="Arial"/>
              <a:ea typeface="Arial"/>
              <a:cs typeface="Arial"/>
              <a:sym typeface="Arial"/>
            </a:endParaRPr>
          </a:p>
          <a:p>
            <a:pPr indent="-307975" lvl="1" marL="914400" marR="0" rtl="0" algn="l">
              <a:lnSpc>
                <a:spcPct val="115000"/>
              </a:lnSpc>
              <a:spcBef>
                <a:spcPts val="0"/>
              </a:spcBef>
              <a:spcAft>
                <a:spcPts val="0"/>
              </a:spcAft>
              <a:buSzPts val="1250"/>
              <a:buFont typeface="Arial"/>
              <a:buChar char="●"/>
            </a:pPr>
            <a:r>
              <a:rPr b="0" i="0" lang="en-GB" sz="1250" u="none" cap="none" strike="noStrike">
                <a:latin typeface="Arial"/>
                <a:ea typeface="Arial"/>
                <a:cs typeface="Arial"/>
                <a:sym typeface="Arial"/>
              </a:rPr>
              <a:t>etc</a:t>
            </a:r>
            <a:endParaRPr b="0" i="0" sz="1250" u="none" cap="none" strike="noStrike">
              <a:latin typeface="Arial"/>
              <a:ea typeface="Arial"/>
              <a:cs typeface="Arial"/>
              <a:sym typeface="Arial"/>
            </a:endParaRPr>
          </a:p>
          <a:p>
            <a:pPr indent="-327025" lvl="0" marL="457200" marR="0" rtl="0" algn="l">
              <a:lnSpc>
                <a:spcPct val="115000"/>
              </a:lnSpc>
              <a:spcBef>
                <a:spcPts val="0"/>
              </a:spcBef>
              <a:spcAft>
                <a:spcPts val="0"/>
              </a:spcAft>
              <a:buSzPts val="1550"/>
              <a:buFont typeface="Arial"/>
              <a:buChar char="●"/>
            </a:pPr>
            <a:r>
              <a:rPr b="0" i="0" lang="en-GB" sz="1550" u="none" cap="none" strike="noStrike">
                <a:latin typeface="Arial"/>
                <a:ea typeface="Arial"/>
                <a:cs typeface="Arial"/>
                <a:sym typeface="Arial"/>
              </a:rPr>
              <a:t>Origin myths</a:t>
            </a:r>
            <a:endParaRPr b="0" i="0" sz="1550" u="none" cap="none" strike="noStrike">
              <a:latin typeface="Arial"/>
              <a:ea typeface="Arial"/>
              <a:cs typeface="Arial"/>
              <a:sym typeface="Arial"/>
            </a:endParaRPr>
          </a:p>
          <a:p>
            <a:pPr indent="-307975" lvl="1" marL="914400" marR="0" rtl="0" algn="l">
              <a:lnSpc>
                <a:spcPct val="115000"/>
              </a:lnSpc>
              <a:spcBef>
                <a:spcPts val="0"/>
              </a:spcBef>
              <a:spcAft>
                <a:spcPts val="0"/>
              </a:spcAft>
              <a:buSzPts val="1250"/>
              <a:buFont typeface="Arial"/>
              <a:buChar char="●"/>
            </a:pPr>
            <a:r>
              <a:rPr b="0" i="0" lang="en-GB" sz="1250" u="none" cap="none" strike="noStrike">
                <a:latin typeface="Arial"/>
                <a:ea typeface="Arial"/>
                <a:cs typeface="Arial"/>
                <a:sym typeface="Arial"/>
              </a:rPr>
              <a:t>Escaped bioweapon</a:t>
            </a:r>
            <a:endParaRPr b="0" i="0" sz="1250" u="none" cap="none" strike="noStrike">
              <a:latin typeface="Arial"/>
              <a:ea typeface="Arial"/>
              <a:cs typeface="Arial"/>
              <a:sym typeface="Arial"/>
            </a:endParaRPr>
          </a:p>
          <a:p>
            <a:pPr indent="-307975" lvl="1" marL="914400" marR="0" rtl="0" algn="l">
              <a:lnSpc>
                <a:spcPct val="115000"/>
              </a:lnSpc>
              <a:spcBef>
                <a:spcPts val="0"/>
              </a:spcBef>
              <a:spcAft>
                <a:spcPts val="0"/>
              </a:spcAft>
              <a:buSzPts val="1250"/>
              <a:buFont typeface="Arial"/>
              <a:buChar char="●"/>
            </a:pPr>
            <a:r>
              <a:rPr b="0" i="0" lang="en-GB" sz="1250" u="none" cap="none" strike="noStrike">
                <a:latin typeface="Arial"/>
                <a:ea typeface="Arial"/>
                <a:cs typeface="Arial"/>
                <a:sym typeface="Arial"/>
              </a:rPr>
              <a:t>Country x created Covid</a:t>
            </a:r>
            <a:endParaRPr b="0" i="0" sz="1250" u="none" cap="none" strike="noStrike">
              <a:latin typeface="Arial"/>
              <a:ea typeface="Arial"/>
              <a:cs typeface="Arial"/>
              <a:sym typeface="Arial"/>
            </a:endParaRPr>
          </a:p>
          <a:p>
            <a:pPr indent="-307975" lvl="1" marL="914400" marR="0" rtl="0" algn="l">
              <a:lnSpc>
                <a:spcPct val="115000"/>
              </a:lnSpc>
              <a:spcBef>
                <a:spcPts val="0"/>
              </a:spcBef>
              <a:spcAft>
                <a:spcPts val="0"/>
              </a:spcAft>
              <a:buSzPts val="1250"/>
              <a:buFont typeface="Arial"/>
              <a:buChar char="●"/>
            </a:pPr>
            <a:r>
              <a:rPr b="0" i="0" lang="en-GB" sz="1250" u="none" cap="none" strike="noStrike">
                <a:latin typeface="Arial"/>
                <a:ea typeface="Arial"/>
                <a:cs typeface="Arial"/>
                <a:sym typeface="Arial"/>
              </a:rPr>
              <a:t>US soldiers took Covid to China</a:t>
            </a:r>
            <a:endParaRPr b="0" i="0" sz="1250" u="none" cap="none" strike="noStrike">
              <a:latin typeface="Arial"/>
              <a:ea typeface="Arial"/>
              <a:cs typeface="Arial"/>
              <a:sym typeface="Arial"/>
            </a:endParaRPr>
          </a:p>
          <a:p>
            <a:pPr indent="-327025" lvl="0" marL="457200" marR="0" rtl="0" algn="l">
              <a:lnSpc>
                <a:spcPct val="115000"/>
              </a:lnSpc>
              <a:spcBef>
                <a:spcPts val="0"/>
              </a:spcBef>
              <a:spcAft>
                <a:spcPts val="0"/>
              </a:spcAft>
              <a:buSzPts val="1550"/>
              <a:buFont typeface="Arial"/>
              <a:buChar char="●"/>
            </a:pPr>
            <a:r>
              <a:rPr b="0" i="0" lang="en-GB" sz="1550" u="none" cap="none" strike="noStrike">
                <a:latin typeface="Arial"/>
                <a:ea typeface="Arial"/>
                <a:cs typeface="Arial"/>
                <a:sym typeface="Arial"/>
              </a:rPr>
              <a:t>Resolution myths</a:t>
            </a:r>
            <a:endParaRPr b="0" i="0" sz="1550" u="none" cap="none" strike="noStrike">
              <a:latin typeface="Arial"/>
              <a:ea typeface="Arial"/>
              <a:cs typeface="Arial"/>
              <a:sym typeface="Arial"/>
            </a:endParaRPr>
          </a:p>
          <a:p>
            <a:pPr indent="-307975" lvl="1" marL="914400" marR="0" rtl="0" algn="l">
              <a:lnSpc>
                <a:spcPct val="115000"/>
              </a:lnSpc>
              <a:spcBef>
                <a:spcPts val="0"/>
              </a:spcBef>
              <a:spcAft>
                <a:spcPts val="0"/>
              </a:spcAft>
              <a:buSzPts val="1250"/>
              <a:buFont typeface="Arial"/>
              <a:buChar char="●"/>
            </a:pPr>
            <a:r>
              <a:rPr b="0" i="0" lang="en-GB" sz="1250" u="none" cap="none" strike="noStrike">
                <a:latin typeface="Arial"/>
                <a:ea typeface="Arial"/>
                <a:cs typeface="Arial"/>
                <a:sym typeface="Arial"/>
              </a:rPr>
              <a:t>Country y has a Covid cure</a:t>
            </a:r>
            <a:endParaRPr b="0" i="0" sz="1250" u="none" cap="none" strike="noStrike">
              <a:latin typeface="Arial"/>
              <a:ea typeface="Arial"/>
              <a:cs typeface="Arial"/>
              <a:sym typeface="Arial"/>
            </a:endParaRPr>
          </a:p>
        </p:txBody>
      </p:sp>
      <p:sp>
        <p:nvSpPr>
          <p:cNvPr id="388" name="Google Shape;388;p32"/>
          <p:cNvSpPr txBox="1"/>
          <p:nvPr/>
        </p:nvSpPr>
        <p:spPr>
          <a:xfrm>
            <a:off x="4027550" y="849300"/>
            <a:ext cx="3000000" cy="3627600"/>
          </a:xfrm>
          <a:prstGeom prst="rect">
            <a:avLst/>
          </a:prstGeom>
          <a:noFill/>
          <a:ln>
            <a:noFill/>
          </a:ln>
        </p:spPr>
        <p:txBody>
          <a:bodyPr anchorCtr="0" anchor="t" bIns="91425" lIns="91425" spcFirstLastPara="1" rIns="91425" wrap="square" tIns="91425">
            <a:spAutoFit/>
          </a:bodyPr>
          <a:lstStyle/>
          <a:p>
            <a:pPr indent="-320675" lvl="0" marL="457200" marR="0" rtl="0" algn="l">
              <a:lnSpc>
                <a:spcPct val="115000"/>
              </a:lnSpc>
              <a:spcBef>
                <a:spcPts val="1200"/>
              </a:spcBef>
              <a:spcAft>
                <a:spcPts val="0"/>
              </a:spcAft>
              <a:buSzPts val="1450"/>
              <a:buFont typeface="Arial"/>
              <a:buChar char="●"/>
            </a:pPr>
            <a:r>
              <a:rPr b="0" i="0" lang="en-GB" sz="1450" u="none" cap="none" strike="noStrike">
                <a:latin typeface="Arial"/>
                <a:ea typeface="Arial"/>
                <a:cs typeface="Arial"/>
                <a:sym typeface="Arial"/>
              </a:rPr>
              <a:t>Crossover with conspiracies</a:t>
            </a:r>
            <a:endParaRPr b="0" i="0" sz="1450" u="none" cap="none" strike="noStrike">
              <a:latin typeface="Arial"/>
              <a:ea typeface="Arial"/>
              <a:cs typeface="Arial"/>
              <a:sym typeface="Arial"/>
            </a:endParaRPr>
          </a:p>
          <a:p>
            <a:pPr indent="-301625" lvl="1" marL="914400" marR="0" rtl="0" algn="l">
              <a:lnSpc>
                <a:spcPct val="115000"/>
              </a:lnSpc>
              <a:spcBef>
                <a:spcPts val="0"/>
              </a:spcBef>
              <a:spcAft>
                <a:spcPts val="0"/>
              </a:spcAft>
              <a:buSzPts val="1150"/>
              <a:buFont typeface="Arial"/>
              <a:buChar char="●"/>
            </a:pPr>
            <a:r>
              <a:rPr b="0" i="0" lang="en-GB" sz="1150" u="none" cap="none" strike="noStrike">
                <a:latin typeface="Arial"/>
                <a:ea typeface="Arial"/>
                <a:cs typeface="Arial"/>
                <a:sym typeface="Arial"/>
              </a:rPr>
              <a:t>Covid and 5G</a:t>
            </a:r>
            <a:endParaRPr b="0" i="0" sz="1150" u="none" cap="none" strike="noStrike">
              <a:latin typeface="Arial"/>
              <a:ea typeface="Arial"/>
              <a:cs typeface="Arial"/>
              <a:sym typeface="Arial"/>
            </a:endParaRPr>
          </a:p>
          <a:p>
            <a:pPr indent="-301625" lvl="1" marL="914400" marR="0" rtl="0" algn="l">
              <a:lnSpc>
                <a:spcPct val="115000"/>
              </a:lnSpc>
              <a:spcBef>
                <a:spcPts val="0"/>
              </a:spcBef>
              <a:spcAft>
                <a:spcPts val="0"/>
              </a:spcAft>
              <a:buSzPts val="1150"/>
              <a:buFont typeface="Arial"/>
              <a:buChar char="●"/>
            </a:pPr>
            <a:r>
              <a:rPr b="0" i="0" lang="en-GB" sz="1150" u="none" cap="none" strike="noStrike">
                <a:latin typeface="Arial"/>
                <a:ea typeface="Arial"/>
                <a:cs typeface="Arial"/>
                <a:sym typeface="Arial"/>
              </a:rPr>
              <a:t>Covid and antivax / anti-Gates</a:t>
            </a:r>
            <a:endParaRPr b="0" i="0" sz="1150" u="none" cap="none" strike="noStrike">
              <a:latin typeface="Arial"/>
              <a:ea typeface="Arial"/>
              <a:cs typeface="Arial"/>
              <a:sym typeface="Arial"/>
            </a:endParaRPr>
          </a:p>
          <a:p>
            <a:pPr indent="-301625" lvl="1" marL="914400" marR="0" rtl="0" algn="l">
              <a:lnSpc>
                <a:spcPct val="115000"/>
              </a:lnSpc>
              <a:spcBef>
                <a:spcPts val="0"/>
              </a:spcBef>
              <a:spcAft>
                <a:spcPts val="0"/>
              </a:spcAft>
              <a:buSzPts val="1150"/>
              <a:buFont typeface="Arial"/>
              <a:buChar char="●"/>
            </a:pPr>
            <a:r>
              <a:rPr b="0" i="0" lang="en-GB" sz="1150" u="none" cap="none" strike="noStrike">
                <a:latin typeface="Arial"/>
                <a:ea typeface="Arial"/>
                <a:cs typeface="Arial"/>
                <a:sym typeface="Arial"/>
              </a:rPr>
              <a:t>Helicopters spraying for covid</a:t>
            </a:r>
            <a:endParaRPr b="0" i="0" sz="1150" u="none" cap="none" strike="noStrike">
              <a:latin typeface="Arial"/>
              <a:ea typeface="Arial"/>
              <a:cs typeface="Arial"/>
              <a:sym typeface="Arial"/>
            </a:endParaRPr>
          </a:p>
          <a:p>
            <a:pPr indent="-301625" lvl="1" marL="914400" marR="0" rtl="0" algn="l">
              <a:lnSpc>
                <a:spcPct val="115000"/>
              </a:lnSpc>
              <a:spcBef>
                <a:spcPts val="0"/>
              </a:spcBef>
              <a:spcAft>
                <a:spcPts val="0"/>
              </a:spcAft>
              <a:buSzPts val="1150"/>
              <a:buFont typeface="Arial"/>
              <a:buChar char="●"/>
            </a:pPr>
            <a:r>
              <a:rPr b="0" i="0" lang="en-GB" sz="1150" u="none" cap="none" strike="noStrike">
                <a:latin typeface="Arial"/>
                <a:ea typeface="Arial"/>
                <a:cs typeface="Arial"/>
                <a:sym typeface="Arial"/>
              </a:rPr>
              <a:t>Depopulation conspiracy</a:t>
            </a:r>
            <a:endParaRPr b="0" i="0" sz="1150" u="none" cap="none" strike="noStrike">
              <a:latin typeface="Arial"/>
              <a:ea typeface="Arial"/>
              <a:cs typeface="Arial"/>
              <a:sym typeface="Arial"/>
            </a:endParaRPr>
          </a:p>
          <a:p>
            <a:pPr indent="-320675" lvl="0" marL="457200" marR="0" rtl="0" algn="l">
              <a:lnSpc>
                <a:spcPct val="115000"/>
              </a:lnSpc>
              <a:spcBef>
                <a:spcPts val="0"/>
              </a:spcBef>
              <a:spcAft>
                <a:spcPts val="0"/>
              </a:spcAft>
              <a:buSzPts val="1450"/>
              <a:buFont typeface="Arial"/>
              <a:buChar char="●"/>
            </a:pPr>
            <a:r>
              <a:rPr b="0" i="0" lang="en-GB" sz="1450" u="none" cap="none" strike="noStrike">
                <a:latin typeface="Arial"/>
                <a:ea typeface="Arial"/>
                <a:cs typeface="Arial"/>
                <a:sym typeface="Arial"/>
              </a:rPr>
              <a:t>Crossover with ‘freedom rights’</a:t>
            </a:r>
            <a:endParaRPr b="0" i="0" sz="1450" u="none" cap="none" strike="noStrike">
              <a:latin typeface="Arial"/>
              <a:ea typeface="Arial"/>
              <a:cs typeface="Arial"/>
              <a:sym typeface="Arial"/>
            </a:endParaRPr>
          </a:p>
          <a:p>
            <a:pPr indent="-301625" lvl="1" marL="914400" marR="0" rtl="0" algn="l">
              <a:lnSpc>
                <a:spcPct val="115000"/>
              </a:lnSpc>
              <a:spcBef>
                <a:spcPts val="0"/>
              </a:spcBef>
              <a:spcAft>
                <a:spcPts val="0"/>
              </a:spcAft>
              <a:buSzPts val="1150"/>
              <a:buFont typeface="Arial"/>
              <a:buChar char="●"/>
            </a:pPr>
            <a:r>
              <a:rPr b="0" i="0" lang="en-GB" sz="1150" u="none" cap="none" strike="noStrike">
                <a:latin typeface="Arial"/>
                <a:ea typeface="Arial"/>
                <a:cs typeface="Arial"/>
                <a:sym typeface="Arial"/>
              </a:rPr>
              <a:t>Anti- stayathome</a:t>
            </a:r>
            <a:endParaRPr b="0" i="0" sz="1150" u="none" cap="none" strike="noStrike">
              <a:latin typeface="Arial"/>
              <a:ea typeface="Arial"/>
              <a:cs typeface="Arial"/>
              <a:sym typeface="Arial"/>
            </a:endParaRPr>
          </a:p>
          <a:p>
            <a:pPr indent="-301625" lvl="1" marL="914400" marR="0" rtl="0" algn="l">
              <a:lnSpc>
                <a:spcPct val="115000"/>
              </a:lnSpc>
              <a:spcBef>
                <a:spcPts val="0"/>
              </a:spcBef>
              <a:spcAft>
                <a:spcPts val="0"/>
              </a:spcAft>
              <a:buSzPts val="1150"/>
              <a:buFont typeface="Arial"/>
              <a:buChar char="●"/>
            </a:pPr>
            <a:r>
              <a:rPr b="0" i="0" lang="en-GB" sz="1150" u="none" cap="none" strike="noStrike">
                <a:latin typeface="Arial"/>
                <a:ea typeface="Arial"/>
                <a:cs typeface="Arial"/>
                <a:sym typeface="Arial"/>
              </a:rPr>
              <a:t>2nd amendment</a:t>
            </a:r>
            <a:endParaRPr b="0" i="0" sz="1150" u="none" cap="none" strike="noStrike">
              <a:latin typeface="Arial"/>
              <a:ea typeface="Arial"/>
              <a:cs typeface="Arial"/>
              <a:sym typeface="Arial"/>
            </a:endParaRPr>
          </a:p>
          <a:p>
            <a:pPr indent="-301625" lvl="1" marL="914400" marR="0" rtl="0" algn="l">
              <a:lnSpc>
                <a:spcPct val="115000"/>
              </a:lnSpc>
              <a:spcBef>
                <a:spcPts val="0"/>
              </a:spcBef>
              <a:spcAft>
                <a:spcPts val="0"/>
              </a:spcAft>
              <a:buSzPts val="1150"/>
              <a:buFont typeface="Arial"/>
              <a:buChar char="●"/>
            </a:pPr>
            <a:r>
              <a:rPr b="0" i="0" lang="en-GB" sz="1150" u="none" cap="none" strike="noStrike">
                <a:latin typeface="Arial"/>
                <a:ea typeface="Arial"/>
                <a:cs typeface="Arial"/>
                <a:sym typeface="Arial"/>
              </a:rPr>
              <a:t>anti-immigration</a:t>
            </a:r>
            <a:endParaRPr b="0" i="0" sz="1150" u="none" cap="none" strike="noStrike">
              <a:latin typeface="Arial"/>
              <a:ea typeface="Arial"/>
              <a:cs typeface="Arial"/>
              <a:sym typeface="Arial"/>
            </a:endParaRPr>
          </a:p>
          <a:p>
            <a:pPr indent="-301625" lvl="1" marL="914400" marR="0" rtl="0" algn="l">
              <a:lnSpc>
                <a:spcPct val="115000"/>
              </a:lnSpc>
              <a:spcBef>
                <a:spcPts val="0"/>
              </a:spcBef>
              <a:spcAft>
                <a:spcPts val="0"/>
              </a:spcAft>
              <a:buSzPts val="1150"/>
              <a:buFont typeface="Arial"/>
              <a:buChar char="●"/>
            </a:pPr>
            <a:r>
              <a:rPr b="0" i="0" lang="en-GB" sz="1150" u="none" cap="none" strike="noStrike">
                <a:latin typeface="Arial"/>
                <a:ea typeface="Arial"/>
                <a:cs typeface="Arial"/>
                <a:sym typeface="Arial"/>
              </a:rPr>
              <a:t>Usual far-rightwing groups</a:t>
            </a:r>
            <a:endParaRPr b="0" i="0" sz="1150" u="none" cap="none" strike="noStrike">
              <a:latin typeface="Arial"/>
              <a:ea typeface="Arial"/>
              <a:cs typeface="Arial"/>
              <a:sym typeface="Arial"/>
            </a:endParaRPr>
          </a:p>
          <a:p>
            <a:pPr indent="-320675" lvl="0" marL="457200" marR="0" rtl="0" algn="l">
              <a:lnSpc>
                <a:spcPct val="115000"/>
              </a:lnSpc>
              <a:spcBef>
                <a:spcPts val="0"/>
              </a:spcBef>
              <a:spcAft>
                <a:spcPts val="0"/>
              </a:spcAft>
              <a:buSzPts val="1450"/>
              <a:buFont typeface="Arial"/>
              <a:buChar char="●"/>
            </a:pPr>
            <a:r>
              <a:rPr b="0" i="0" lang="en-GB" sz="1450" u="none" cap="none" strike="noStrike">
                <a:latin typeface="Arial"/>
                <a:ea typeface="Arial"/>
                <a:cs typeface="Arial"/>
                <a:sym typeface="Arial"/>
              </a:rPr>
              <a:t>Geopolitics</a:t>
            </a:r>
            <a:endParaRPr b="0" i="0" sz="1450" u="none" cap="none" strike="noStrike">
              <a:latin typeface="Arial"/>
              <a:ea typeface="Arial"/>
              <a:cs typeface="Arial"/>
              <a:sym typeface="Arial"/>
            </a:endParaRPr>
          </a:p>
          <a:p>
            <a:pPr indent="-301625" lvl="1" marL="914400" marR="0" rtl="0" algn="l">
              <a:lnSpc>
                <a:spcPct val="115000"/>
              </a:lnSpc>
              <a:spcBef>
                <a:spcPts val="0"/>
              </a:spcBef>
              <a:spcAft>
                <a:spcPts val="0"/>
              </a:spcAft>
              <a:buSzPts val="1150"/>
              <a:buFont typeface="Arial"/>
              <a:buChar char="●"/>
            </a:pPr>
            <a:r>
              <a:rPr b="0" i="0" lang="en-GB" sz="1150" u="none" cap="none" strike="noStrike">
                <a:latin typeface="Arial"/>
                <a:ea typeface="Arial"/>
                <a:cs typeface="Arial"/>
                <a:sym typeface="Arial"/>
              </a:rPr>
              <a:t>China, Iran: covert + overt</a:t>
            </a:r>
            <a:endParaRPr b="0" i="0" sz="1150" u="none" cap="none" strike="noStrike">
              <a:latin typeface="Arial"/>
              <a:ea typeface="Arial"/>
              <a:cs typeface="Arial"/>
              <a:sym typeface="Arial"/>
            </a:endParaRPr>
          </a:p>
          <a:p>
            <a:pPr indent="-301625" lvl="1" marL="914400" marR="0" rtl="0" algn="l">
              <a:lnSpc>
                <a:spcPct val="115000"/>
              </a:lnSpc>
              <a:spcBef>
                <a:spcPts val="0"/>
              </a:spcBef>
              <a:spcAft>
                <a:spcPts val="0"/>
              </a:spcAft>
              <a:buSzPts val="1150"/>
              <a:buFont typeface="Arial"/>
              <a:buChar char="●"/>
            </a:pPr>
            <a:r>
              <a:rPr b="0" i="0" lang="en-GB" sz="1150" u="none" cap="none" strike="noStrike">
                <a:latin typeface="Arial"/>
                <a:ea typeface="Arial"/>
                <a:cs typeface="Arial"/>
                <a:sym typeface="Arial"/>
              </a:rPr>
              <a:t>“Blue check” disinfo</a:t>
            </a:r>
            <a:endParaRPr b="0" i="0" sz="115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Campaigns / Persistent Manipulators</a:t>
            </a:r>
            <a:endParaRPr/>
          </a:p>
        </p:txBody>
      </p:sp>
      <p:sp>
        <p:nvSpPr>
          <p:cNvPr id="394" name="Google Shape;394;p33"/>
          <p:cNvSpPr txBox="1"/>
          <p:nvPr>
            <p:ph idx="1" type="body"/>
          </p:nvPr>
        </p:nvSpPr>
        <p:spPr>
          <a:xfrm>
            <a:off x="221050" y="780425"/>
            <a:ext cx="8113200" cy="3751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946"/>
              <a:buNone/>
            </a:pPr>
            <a:r>
              <a:rPr b="1" lang="en-GB">
                <a:solidFill>
                  <a:srgbClr val="000000"/>
                </a:solidFill>
              </a:rPr>
              <a:t>Advanced Persistent Manipulators</a:t>
            </a:r>
            <a:r>
              <a:rPr lang="en-GB">
                <a:solidFill>
                  <a:srgbClr val="000000"/>
                </a:solidFill>
              </a:rPr>
              <a:t>: “</a:t>
            </a:r>
            <a:r>
              <a:rPr lang="en-GB">
                <a:solidFill>
                  <a:srgbClr val="000000"/>
                </a:solidFill>
                <a:highlight>
                  <a:srgbClr val="FFFFFF"/>
                </a:highlight>
              </a:rPr>
              <a:t>with resources, talent, and technology for advancing their influence over an enduring period” (Clint Watts)</a:t>
            </a:r>
            <a:endParaRPr>
              <a:solidFill>
                <a:srgbClr val="000000"/>
              </a:solidFill>
              <a:highlight>
                <a:srgbClr val="FFFFFF"/>
              </a:highlight>
            </a:endParaRPr>
          </a:p>
          <a:p>
            <a:pPr indent="-342900" lvl="0" marL="457200" rtl="0" algn="l">
              <a:lnSpc>
                <a:spcPct val="115000"/>
              </a:lnSpc>
              <a:spcBef>
                <a:spcPts val="1200"/>
              </a:spcBef>
              <a:spcAft>
                <a:spcPts val="0"/>
              </a:spcAft>
              <a:buClr>
                <a:srgbClr val="000000"/>
              </a:buClr>
              <a:buSzPts val="1800"/>
              <a:buChar char="●"/>
            </a:pPr>
            <a:r>
              <a:rPr lang="en-GB">
                <a:solidFill>
                  <a:srgbClr val="000000"/>
                </a:solidFill>
                <a:highlight>
                  <a:srgbClr val="FFFFFF"/>
                </a:highlight>
              </a:rPr>
              <a:t>Gen 1: disrupt the system: hacktivists</a:t>
            </a:r>
            <a:endParaRPr>
              <a:solidFill>
                <a:srgbClr val="000000"/>
              </a:solidFill>
              <a:highlight>
                <a:srgbClr val="FFFFFF"/>
              </a:highlight>
            </a:endParaRPr>
          </a:p>
          <a:p>
            <a:pPr indent="-317500" lvl="1" marL="914400" rtl="0" algn="l">
              <a:lnSpc>
                <a:spcPct val="115000"/>
              </a:lnSpc>
              <a:spcBef>
                <a:spcPts val="0"/>
              </a:spcBef>
              <a:spcAft>
                <a:spcPts val="0"/>
              </a:spcAft>
              <a:buClr>
                <a:srgbClr val="000000"/>
              </a:buClr>
              <a:buSzPts val="1400"/>
              <a:buChar char="○"/>
            </a:pPr>
            <a:r>
              <a:rPr lang="en-GB">
                <a:solidFill>
                  <a:srgbClr val="000000"/>
                </a:solidFill>
                <a:highlight>
                  <a:srgbClr val="FFFFFF"/>
                </a:highlight>
              </a:rPr>
              <a:t>Hacking to shape public opinion</a:t>
            </a:r>
            <a:endParaRPr>
              <a:solidFill>
                <a:srgbClr val="000000"/>
              </a:solidFill>
              <a:highlight>
                <a:srgbClr val="FFFFFF"/>
              </a:highlight>
            </a:endParaRPr>
          </a:p>
          <a:p>
            <a:pPr indent="-342900" lvl="0" marL="457200" rtl="0" algn="l">
              <a:lnSpc>
                <a:spcPct val="115000"/>
              </a:lnSpc>
              <a:spcBef>
                <a:spcPts val="0"/>
              </a:spcBef>
              <a:spcAft>
                <a:spcPts val="0"/>
              </a:spcAft>
              <a:buClr>
                <a:srgbClr val="000000"/>
              </a:buClr>
              <a:buSzPts val="1800"/>
              <a:buChar char="●"/>
            </a:pPr>
            <a:r>
              <a:rPr lang="en-GB">
                <a:solidFill>
                  <a:srgbClr val="000000"/>
                </a:solidFill>
                <a:highlight>
                  <a:srgbClr val="FFFFFF"/>
                </a:highlight>
              </a:rPr>
              <a:t>Gen 2: exploit the system: extremists (ISIS)</a:t>
            </a:r>
            <a:endParaRPr>
              <a:solidFill>
                <a:srgbClr val="000000"/>
              </a:solidFill>
              <a:highlight>
                <a:srgbClr val="FFFFFF"/>
              </a:highlight>
            </a:endParaRPr>
          </a:p>
          <a:p>
            <a:pPr indent="-317500" lvl="1" marL="914400" rtl="0" algn="l">
              <a:lnSpc>
                <a:spcPct val="115000"/>
              </a:lnSpc>
              <a:spcBef>
                <a:spcPts val="0"/>
              </a:spcBef>
              <a:spcAft>
                <a:spcPts val="0"/>
              </a:spcAft>
              <a:buClr>
                <a:srgbClr val="000000"/>
              </a:buClr>
              <a:buSzPts val="1400"/>
              <a:buChar char="○"/>
            </a:pPr>
            <a:r>
              <a:rPr lang="en-GB">
                <a:solidFill>
                  <a:srgbClr val="000000"/>
                </a:solidFill>
                <a:highlight>
                  <a:srgbClr val="FFFFFF"/>
                </a:highlight>
              </a:rPr>
              <a:t>Social media influence</a:t>
            </a:r>
            <a:endParaRPr>
              <a:solidFill>
                <a:srgbClr val="000000"/>
              </a:solidFill>
              <a:highlight>
                <a:srgbClr val="FFFFFF"/>
              </a:highlight>
            </a:endParaRPr>
          </a:p>
          <a:p>
            <a:pPr indent="-342900" lvl="0" marL="457200" rtl="0" algn="l">
              <a:lnSpc>
                <a:spcPct val="115000"/>
              </a:lnSpc>
              <a:spcBef>
                <a:spcPts val="0"/>
              </a:spcBef>
              <a:spcAft>
                <a:spcPts val="0"/>
              </a:spcAft>
              <a:buClr>
                <a:srgbClr val="000000"/>
              </a:buClr>
              <a:buSzPts val="1800"/>
              <a:buChar char="●"/>
            </a:pPr>
            <a:r>
              <a:rPr lang="en-GB">
                <a:solidFill>
                  <a:srgbClr val="000000"/>
                </a:solidFill>
                <a:highlight>
                  <a:srgbClr val="FFFFFF"/>
                </a:highlight>
              </a:rPr>
              <a:t>Gen 3: distort the system (Russia)</a:t>
            </a:r>
            <a:endParaRPr>
              <a:solidFill>
                <a:srgbClr val="000000"/>
              </a:solidFill>
              <a:highlight>
                <a:srgbClr val="FFFFFF"/>
              </a:highlight>
            </a:endParaRPr>
          </a:p>
          <a:p>
            <a:pPr indent="-317500" lvl="1" marL="914400" rtl="0" algn="l">
              <a:lnSpc>
                <a:spcPct val="115000"/>
              </a:lnSpc>
              <a:spcBef>
                <a:spcPts val="0"/>
              </a:spcBef>
              <a:spcAft>
                <a:spcPts val="0"/>
              </a:spcAft>
              <a:buClr>
                <a:srgbClr val="000000"/>
              </a:buClr>
              <a:buSzPts val="1400"/>
              <a:buChar char="○"/>
            </a:pPr>
            <a:r>
              <a:rPr lang="en-GB">
                <a:solidFill>
                  <a:srgbClr val="000000"/>
                </a:solidFill>
                <a:highlight>
                  <a:srgbClr val="FFFFFF"/>
                </a:highlight>
              </a:rPr>
              <a:t>Social media influence fusion centre (personas, news sites, include in-person influence), </a:t>
            </a:r>
            <a:endParaRPr>
              <a:solidFill>
                <a:srgbClr val="000000"/>
              </a:solidFill>
              <a:highlight>
                <a:srgbClr val="FFFFFF"/>
              </a:highlight>
            </a:endParaRPr>
          </a:p>
          <a:p>
            <a:pPr indent="-342900" lvl="0" marL="457200" rtl="0" algn="l">
              <a:lnSpc>
                <a:spcPct val="115000"/>
              </a:lnSpc>
              <a:spcBef>
                <a:spcPts val="0"/>
              </a:spcBef>
              <a:spcAft>
                <a:spcPts val="0"/>
              </a:spcAft>
              <a:buClr>
                <a:srgbClr val="000000"/>
              </a:buClr>
              <a:buSzPts val="1800"/>
              <a:buChar char="●"/>
            </a:pPr>
            <a:r>
              <a:rPr lang="en-GB">
                <a:solidFill>
                  <a:srgbClr val="000000"/>
                </a:solidFill>
                <a:highlight>
                  <a:srgbClr val="FFFFFF"/>
                </a:highlight>
              </a:rPr>
              <a:t>Gen 4: dominate the system (trolling as a service)</a:t>
            </a:r>
            <a:endParaRPr>
              <a:solidFill>
                <a:srgbClr val="000000"/>
              </a:solidFill>
              <a:highlight>
                <a:srgbClr val="FFFFFF"/>
              </a:highlight>
            </a:endParaRPr>
          </a:p>
          <a:p>
            <a:pPr indent="-317500" lvl="1" marL="914400" rtl="0" algn="l">
              <a:lnSpc>
                <a:spcPct val="115000"/>
              </a:lnSpc>
              <a:spcBef>
                <a:spcPts val="0"/>
              </a:spcBef>
              <a:spcAft>
                <a:spcPts val="0"/>
              </a:spcAft>
              <a:buClr>
                <a:srgbClr val="000000"/>
              </a:buClr>
              <a:buSzPts val="1400"/>
              <a:buChar char="○"/>
            </a:pPr>
            <a:r>
              <a:rPr lang="en-GB">
                <a:solidFill>
                  <a:srgbClr val="000000"/>
                </a:solidFill>
                <a:highlight>
                  <a:srgbClr val="FFFFFF"/>
                </a:highlight>
              </a:rPr>
              <a:t>AI, social bots, false content, in-person, apps</a:t>
            </a:r>
            <a:endParaRPr>
              <a:solidFill>
                <a:srgbClr val="000000"/>
              </a:solidFill>
              <a:highlight>
                <a:srgbClr val="FFFFFF"/>
              </a:highlight>
            </a:endParaRPr>
          </a:p>
          <a:p>
            <a:pPr indent="-342900" lvl="0" marL="457200" rtl="0" algn="l">
              <a:lnSpc>
                <a:spcPct val="115000"/>
              </a:lnSpc>
              <a:spcBef>
                <a:spcPts val="0"/>
              </a:spcBef>
              <a:spcAft>
                <a:spcPts val="0"/>
              </a:spcAft>
              <a:buClr>
                <a:srgbClr val="000000"/>
              </a:buClr>
              <a:buSzPts val="1800"/>
              <a:buChar char="●"/>
            </a:pPr>
            <a:r>
              <a:rPr lang="en-GB">
                <a:solidFill>
                  <a:srgbClr val="000000"/>
                </a:solidFill>
                <a:highlight>
                  <a:srgbClr val="FFFFFF"/>
                </a:highlight>
              </a:rPr>
              <a:t>Gen 5: Own the system (China, corporations)</a:t>
            </a:r>
            <a:endParaRPr>
              <a:solidFill>
                <a:srgbClr val="000000"/>
              </a:solidFill>
              <a:highlight>
                <a:srgbClr val="FFFFFF"/>
              </a:highlight>
            </a:endParaRPr>
          </a:p>
          <a:p>
            <a:pPr indent="-317500" lvl="1" marL="914400" rtl="0" algn="l">
              <a:lnSpc>
                <a:spcPct val="115000"/>
              </a:lnSpc>
              <a:spcBef>
                <a:spcPts val="0"/>
              </a:spcBef>
              <a:spcAft>
                <a:spcPts val="0"/>
              </a:spcAft>
              <a:buClr>
                <a:srgbClr val="000000"/>
              </a:buClr>
              <a:buSzPts val="1400"/>
              <a:buChar char="○"/>
            </a:pPr>
            <a:r>
              <a:rPr lang="en-GB">
                <a:solidFill>
                  <a:srgbClr val="000000"/>
                </a:solidFill>
                <a:highlight>
                  <a:srgbClr val="FFFFFF"/>
                </a:highlight>
              </a:rPr>
              <a:t>Internet balkanisation to apps, create preferred reality </a:t>
            </a:r>
            <a:endParaRPr>
              <a:solidFill>
                <a:srgbClr val="000000"/>
              </a:solidFill>
              <a:highlight>
                <a:srgbClr val="FFFFFF"/>
              </a:highlight>
            </a:endParaRPr>
          </a:p>
          <a:p>
            <a:pPr indent="0" lvl="0" marL="0" rtl="0" algn="l">
              <a:lnSpc>
                <a:spcPct val="115000"/>
              </a:lnSpc>
              <a:spcBef>
                <a:spcPts val="1200"/>
              </a:spcBef>
              <a:spcAft>
                <a:spcPts val="1200"/>
              </a:spcAft>
              <a:buSzPts val="1946"/>
              <a:buNone/>
            </a:pPr>
            <a:r>
              <a:t/>
            </a:r>
            <a:endParaRPr>
              <a:solidFill>
                <a:srgbClr val="000000"/>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4"/>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Actors</a:t>
            </a:r>
            <a:endParaRPr/>
          </a:p>
        </p:txBody>
      </p:sp>
      <p:sp>
        <p:nvSpPr>
          <p:cNvPr id="400" name="Google Shape;400;p34"/>
          <p:cNvSpPr txBox="1"/>
          <p:nvPr>
            <p:ph idx="1" type="body"/>
          </p:nvPr>
        </p:nvSpPr>
        <p:spPr>
          <a:xfrm>
            <a:off x="134250" y="1167400"/>
            <a:ext cx="28041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Entities behind disinformation</a:t>
            </a:r>
            <a:endParaRPr/>
          </a:p>
          <a:p>
            <a:pPr indent="-342900" lvl="0" marL="457200" rtl="0" algn="l">
              <a:lnSpc>
                <a:spcPct val="115000"/>
              </a:lnSpc>
              <a:spcBef>
                <a:spcPts val="1200"/>
              </a:spcBef>
              <a:spcAft>
                <a:spcPts val="0"/>
              </a:spcAft>
              <a:buSzPts val="1800"/>
              <a:buChar char="●"/>
            </a:pPr>
            <a:r>
              <a:rPr lang="en-GB"/>
              <a:t>Nationstates</a:t>
            </a:r>
            <a:endParaRPr/>
          </a:p>
          <a:p>
            <a:pPr indent="-342900" lvl="0" marL="457200" rtl="0" algn="l">
              <a:lnSpc>
                <a:spcPct val="115000"/>
              </a:lnSpc>
              <a:spcBef>
                <a:spcPts val="0"/>
              </a:spcBef>
              <a:spcAft>
                <a:spcPts val="0"/>
              </a:spcAft>
              <a:buSzPts val="1800"/>
              <a:buChar char="●"/>
            </a:pPr>
            <a:r>
              <a:rPr lang="en-GB"/>
              <a:t>Individuals</a:t>
            </a:r>
            <a:endParaRPr/>
          </a:p>
          <a:p>
            <a:pPr indent="-342900" lvl="0" marL="457200" rtl="0" algn="l">
              <a:lnSpc>
                <a:spcPct val="115000"/>
              </a:lnSpc>
              <a:spcBef>
                <a:spcPts val="0"/>
              </a:spcBef>
              <a:spcAft>
                <a:spcPts val="0"/>
              </a:spcAft>
              <a:buSzPts val="1800"/>
              <a:buChar char="●"/>
            </a:pPr>
            <a:r>
              <a:rPr lang="en-GB"/>
              <a:t>Companies</a:t>
            </a:r>
            <a:endParaRPr/>
          </a:p>
          <a:p>
            <a:pPr indent="0" lvl="0" marL="0" rtl="0" algn="l">
              <a:lnSpc>
                <a:spcPct val="115000"/>
              </a:lnSpc>
              <a:spcBef>
                <a:spcPts val="1200"/>
              </a:spcBef>
              <a:spcAft>
                <a:spcPts val="0"/>
              </a:spcAft>
              <a:buSzPts val="1800"/>
              <a:buNone/>
            </a:pPr>
            <a:r>
              <a:rPr lang="en-GB"/>
              <a:t>Entities part of disinformation</a:t>
            </a:r>
            <a:endParaRPr/>
          </a:p>
          <a:p>
            <a:pPr indent="-342900" lvl="0" marL="457200" rtl="0" algn="l">
              <a:lnSpc>
                <a:spcPct val="115000"/>
              </a:lnSpc>
              <a:spcBef>
                <a:spcPts val="1200"/>
              </a:spcBef>
              <a:spcAft>
                <a:spcPts val="0"/>
              </a:spcAft>
              <a:buSzPts val="1800"/>
              <a:buChar char="●"/>
            </a:pPr>
            <a:r>
              <a:rPr lang="en-GB"/>
              <a:t>DAAS companies</a:t>
            </a:r>
            <a:endParaRPr/>
          </a:p>
        </p:txBody>
      </p:sp>
      <p:pic>
        <p:nvPicPr>
          <p:cNvPr id="401" name="Google Shape;401;p34"/>
          <p:cNvPicPr preferRelativeResize="0"/>
          <p:nvPr/>
        </p:nvPicPr>
        <p:blipFill rotWithShape="1">
          <a:blip r:embed="rId3">
            <a:alphaModFix/>
          </a:blip>
          <a:srcRect b="0" l="0" r="0" t="0"/>
          <a:stretch/>
        </p:blipFill>
        <p:spPr>
          <a:xfrm>
            <a:off x="3090900" y="492400"/>
            <a:ext cx="5900699" cy="3288253"/>
          </a:xfrm>
          <a:prstGeom prst="rect">
            <a:avLst/>
          </a:prstGeom>
          <a:noFill/>
          <a:ln>
            <a:noFill/>
          </a:ln>
        </p:spPr>
      </p:pic>
      <p:sp>
        <p:nvSpPr>
          <p:cNvPr id="402" name="Google Shape;402;p34"/>
          <p:cNvSpPr txBox="1"/>
          <p:nvPr/>
        </p:nvSpPr>
        <p:spPr>
          <a:xfrm>
            <a:off x="3090900" y="3931200"/>
            <a:ext cx="5900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Image: https://gijn.org/2020/07/08/6-tools-and-6-techniques-reporters-can-use-to-unmask-the-actors-behind-covid-19-disinformation/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5"/>
          <p:cNvSpPr txBox="1"/>
          <p:nvPr>
            <p:ph type="title"/>
          </p:nvPr>
        </p:nvSpPr>
        <p:spPr>
          <a:xfrm>
            <a:off x="198800" y="0"/>
            <a:ext cx="8682900" cy="6423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lang="en-GB" sz="3000"/>
              <a:t>Disinformation Actors</a:t>
            </a:r>
            <a:endParaRPr sz="3000"/>
          </a:p>
        </p:txBody>
      </p:sp>
      <p:grpSp>
        <p:nvGrpSpPr>
          <p:cNvPr id="408" name="Google Shape;408;p35"/>
          <p:cNvGrpSpPr/>
          <p:nvPr/>
        </p:nvGrpSpPr>
        <p:grpSpPr>
          <a:xfrm>
            <a:off x="524400" y="1426180"/>
            <a:ext cx="2484450" cy="3203400"/>
            <a:chOff x="0" y="-1"/>
            <a:chExt cx="3312600" cy="4271200"/>
          </a:xfrm>
        </p:grpSpPr>
        <p:sp>
          <p:nvSpPr>
            <p:cNvPr id="409" name="Google Shape;409;p35"/>
            <p:cNvSpPr/>
            <p:nvPr/>
          </p:nvSpPr>
          <p:spPr>
            <a:xfrm>
              <a:off x="0" y="-1"/>
              <a:ext cx="33126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0" name="Google Shape;410;p35"/>
            <p:cNvSpPr txBox="1"/>
            <p:nvPr/>
          </p:nvSpPr>
          <p:spPr>
            <a:xfrm>
              <a:off x="12700" y="12699"/>
              <a:ext cx="3287100" cy="42585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Persistent Manipulators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Advanced teams</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Internet Research Agency</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China, Iran teams etc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For-profit website networks</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Antivax websites </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lang="en-GB" sz="1200"/>
                <a:t>P</a:t>
              </a:r>
              <a:r>
                <a:rPr b="0" i="0" lang="en-GB" sz="1200" u="none" cap="none" strike="noStrike">
                  <a:solidFill>
                    <a:srgbClr val="000000"/>
                  </a:solidFill>
                  <a:latin typeface="Arial"/>
                  <a:ea typeface="Arial"/>
                  <a:cs typeface="Arial"/>
                  <a:sym typeface="Arial"/>
                </a:rPr>
                <a:t>ink slime sites</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SzPts val="1200"/>
                <a:buChar char="•"/>
              </a:pPr>
              <a:r>
                <a:rPr lang="en-GB" sz="1200"/>
                <a:t>“Stolen” US election sites</a:t>
              </a:r>
              <a:endParaRPr sz="1200"/>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Nationstate media </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Sputnik</a:t>
              </a:r>
              <a:endParaRPr sz="1200"/>
            </a:p>
            <a:p>
              <a:pPr indent="-101600" lvl="0" marL="101600" marR="0" rtl="0" algn="l">
                <a:lnSpc>
                  <a:spcPct val="100000"/>
                </a:lnSpc>
                <a:spcBef>
                  <a:spcPts val="0"/>
                </a:spcBef>
                <a:spcAft>
                  <a:spcPts val="0"/>
                </a:spcAft>
                <a:buSzPts val="1200"/>
                <a:buChar char="•"/>
              </a:pPr>
              <a:r>
                <a:rPr lang="en-GB" sz="1200"/>
                <a:t>Russia Today</a:t>
              </a:r>
              <a:endParaRPr sz="1200"/>
            </a:p>
          </p:txBody>
        </p:sp>
      </p:grpSp>
      <p:grpSp>
        <p:nvGrpSpPr>
          <p:cNvPr id="411" name="Google Shape;411;p35"/>
          <p:cNvGrpSpPr/>
          <p:nvPr/>
        </p:nvGrpSpPr>
        <p:grpSpPr>
          <a:xfrm>
            <a:off x="3368417" y="1426161"/>
            <a:ext cx="2445750" cy="3126150"/>
            <a:chOff x="-1" y="-1"/>
            <a:chExt cx="3261000" cy="4168200"/>
          </a:xfrm>
        </p:grpSpPr>
        <p:sp>
          <p:nvSpPr>
            <p:cNvPr id="412" name="Google Shape;412;p35"/>
            <p:cNvSpPr/>
            <p:nvPr/>
          </p:nvSpPr>
          <p:spPr>
            <a:xfrm>
              <a:off x="-1" y="-1"/>
              <a:ext cx="32610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13" name="Google Shape;413;p35"/>
            <p:cNvSpPr txBox="1"/>
            <p:nvPr/>
          </p:nvSpPr>
          <p:spPr>
            <a:xfrm>
              <a:off x="12699" y="12699"/>
              <a:ext cx="3235500" cy="30273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Service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Providers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Disinformation as a Service</a:t>
              </a:r>
              <a:endParaRPr b="0" i="0" sz="11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Factories</a:t>
              </a:r>
              <a:endParaRPr b="0" i="0" sz="11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Ex</a:t>
              </a:r>
              <a:r>
                <a:rPr lang="en-GB" sz="1200"/>
                <a:t>-</a:t>
              </a:r>
              <a:r>
                <a:rPr b="0" i="0" lang="en-GB" sz="1200" u="none" cap="none" strike="noStrike">
                  <a:solidFill>
                    <a:srgbClr val="000000"/>
                  </a:solidFill>
                  <a:latin typeface="Arial"/>
                  <a:ea typeface="Arial"/>
                  <a:cs typeface="Arial"/>
                  <a:sym typeface="Arial"/>
                </a:rPr>
                <a:t>marketing, spam etc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Ad-Hoc paid teams</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EBLA Ghana</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PeaceData USA</a:t>
              </a:r>
              <a:endParaRPr b="0" i="0" sz="1100" u="none" cap="none" strike="noStrike">
                <a:solidFill>
                  <a:srgbClr val="000000"/>
                </a:solidFill>
                <a:latin typeface="Arial"/>
                <a:ea typeface="Arial"/>
                <a:cs typeface="Arial"/>
                <a:sym typeface="Arial"/>
              </a:endParaRPr>
            </a:p>
          </p:txBody>
        </p:sp>
      </p:grpSp>
      <p:grpSp>
        <p:nvGrpSpPr>
          <p:cNvPr id="414" name="Google Shape;414;p35"/>
          <p:cNvGrpSpPr/>
          <p:nvPr/>
        </p:nvGrpSpPr>
        <p:grpSpPr>
          <a:xfrm>
            <a:off x="6173737" y="1426180"/>
            <a:ext cx="2407050" cy="3126150"/>
            <a:chOff x="-1" y="-1"/>
            <a:chExt cx="3209400" cy="4168200"/>
          </a:xfrm>
        </p:grpSpPr>
        <p:sp>
          <p:nvSpPr>
            <p:cNvPr id="415" name="Google Shape;415;p35"/>
            <p:cNvSpPr/>
            <p:nvPr/>
          </p:nvSpPr>
          <p:spPr>
            <a:xfrm>
              <a:off x="-1" y="-1"/>
              <a:ext cx="32094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5"/>
            <p:cNvSpPr txBox="1"/>
            <p:nvPr/>
          </p:nvSpPr>
          <p:spPr>
            <a:xfrm>
              <a:off x="12699" y="12699"/>
              <a:ext cx="3183900" cy="39096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Opportunists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Wares Sellers</a:t>
              </a:r>
              <a:endParaRPr b="0" i="0" sz="12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Clicks</a:t>
              </a:r>
              <a:endParaRPr b="0" i="0" sz="12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T-shirts</a:t>
              </a:r>
              <a:endParaRPr b="0" i="0" sz="12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Books etc.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200" u="none" cap="none" strike="noStrike">
                  <a:solidFill>
                    <a:srgbClr val="000000"/>
                  </a:solidFill>
                  <a:latin typeface="Arial"/>
                  <a:ea typeface="Arial"/>
                  <a:cs typeface="Arial"/>
                  <a:sym typeface="Arial"/>
                </a:rPr>
                <a:t>Groups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Conspiracy groups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Extremists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200" u="none" cap="none" strike="noStrike">
                  <a:solidFill>
                    <a:srgbClr val="000000"/>
                  </a:solidFill>
                  <a:latin typeface="Arial"/>
                  <a:ea typeface="Arial"/>
                  <a:cs typeface="Arial"/>
                  <a:sym typeface="Arial"/>
                </a:rPr>
                <a:t>Individuals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Attention-seekers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Jokers etc</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6"/>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Behaviours</a:t>
            </a:r>
            <a:endParaRPr/>
          </a:p>
        </p:txBody>
      </p:sp>
      <p:sp>
        <p:nvSpPr>
          <p:cNvPr id="422" name="Google Shape;422;p36"/>
          <p:cNvSpPr txBox="1"/>
          <p:nvPr>
            <p:ph idx="1" type="body"/>
          </p:nvPr>
        </p:nvSpPr>
        <p:spPr>
          <a:xfrm>
            <a:off x="311700" y="1152475"/>
            <a:ext cx="3969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500"/>
              <a:t>Techniques used in misinformation or disinformation campaigns</a:t>
            </a:r>
            <a:endParaRPr sz="1500"/>
          </a:p>
          <a:p>
            <a:pPr indent="0" lvl="0" marL="0" rtl="0" algn="l">
              <a:lnSpc>
                <a:spcPct val="115000"/>
              </a:lnSpc>
              <a:spcBef>
                <a:spcPts val="1200"/>
              </a:spcBef>
              <a:spcAft>
                <a:spcPts val="1200"/>
              </a:spcAft>
              <a:buSzPts val="1800"/>
              <a:buNone/>
            </a:pPr>
            <a:r>
              <a:rPr lang="en-GB" sz="1500"/>
              <a:t>Useful to track because they’re often repeated, and we can design mitigations and countermeasures</a:t>
            </a:r>
            <a:endParaRPr sz="1500"/>
          </a:p>
        </p:txBody>
      </p:sp>
      <p:pic>
        <p:nvPicPr>
          <p:cNvPr id="423" name="Google Shape;423;p36"/>
          <p:cNvPicPr preferRelativeResize="0"/>
          <p:nvPr/>
        </p:nvPicPr>
        <p:blipFill rotWithShape="1">
          <a:blip r:embed="rId3">
            <a:alphaModFix/>
          </a:blip>
          <a:srcRect b="0" l="0" r="0" t="0"/>
          <a:stretch/>
        </p:blipFill>
        <p:spPr>
          <a:xfrm>
            <a:off x="4400600" y="1319300"/>
            <a:ext cx="4531325" cy="2797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7"/>
          <p:cNvSpPr txBox="1"/>
          <p:nvPr>
            <p:ph type="title"/>
          </p:nvPr>
        </p:nvSpPr>
        <p:spPr>
          <a:xfrm>
            <a:off x="311700" y="-504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Behaviours (RESIST toolkit)</a:t>
            </a:r>
            <a:endParaRPr/>
          </a:p>
        </p:txBody>
      </p:sp>
      <p:pic>
        <p:nvPicPr>
          <p:cNvPr id="429" name="Google Shape;429;p37"/>
          <p:cNvPicPr preferRelativeResize="0"/>
          <p:nvPr/>
        </p:nvPicPr>
        <p:blipFill rotWithShape="1">
          <a:blip r:embed="rId3">
            <a:alphaModFix/>
          </a:blip>
          <a:srcRect b="0" l="0" r="0" t="0"/>
          <a:stretch/>
        </p:blipFill>
        <p:spPr>
          <a:xfrm>
            <a:off x="212075" y="522250"/>
            <a:ext cx="4030401" cy="4164275"/>
          </a:xfrm>
          <a:prstGeom prst="rect">
            <a:avLst/>
          </a:prstGeom>
          <a:noFill/>
          <a:ln>
            <a:noFill/>
          </a:ln>
        </p:spPr>
      </p:pic>
      <p:pic>
        <p:nvPicPr>
          <p:cNvPr id="430" name="Google Shape;430;p37"/>
          <p:cNvPicPr preferRelativeResize="0"/>
          <p:nvPr/>
        </p:nvPicPr>
        <p:blipFill rotWithShape="1">
          <a:blip r:embed="rId4">
            <a:alphaModFix/>
          </a:blip>
          <a:srcRect b="0" l="0" r="0" t="0"/>
          <a:stretch/>
        </p:blipFill>
        <p:spPr>
          <a:xfrm>
            <a:off x="4572000" y="757314"/>
            <a:ext cx="4419600" cy="37667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0"/>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Landscapes</a:t>
            </a:r>
            <a:endParaRPr/>
          </a:p>
        </p:txBody>
      </p:sp>
      <p:sp>
        <p:nvSpPr>
          <p:cNvPr id="301" name="Google Shape;301;p20"/>
          <p:cNvSpPr txBox="1"/>
          <p:nvPr>
            <p:ph idx="1" type="body"/>
          </p:nvPr>
        </p:nvSpPr>
        <p:spPr>
          <a:xfrm>
            <a:off x="267850" y="808050"/>
            <a:ext cx="3430500" cy="372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a:solidFill>
                  <a:srgbClr val="000000"/>
                </a:solidFill>
                <a:latin typeface="Avenir"/>
                <a:ea typeface="Avenir"/>
                <a:cs typeface="Avenir"/>
                <a:sym typeface="Avenir"/>
              </a:rPr>
              <a:t>Building Landscapes: </a:t>
            </a:r>
            <a:endParaRPr>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Building an information landscape</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Building a threat landscape</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Building a response landscape</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Landscape interactions</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Landscape patches</a:t>
            </a:r>
            <a:endParaRPr sz="15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sz="15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8"/>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Tools</a:t>
            </a:r>
            <a:endParaRPr/>
          </a:p>
        </p:txBody>
      </p:sp>
      <p:sp>
        <p:nvSpPr>
          <p:cNvPr id="436" name="Google Shape;436;p38"/>
          <p:cNvSpPr txBox="1"/>
          <p:nvPr>
            <p:ph idx="1" type="body"/>
          </p:nvPr>
        </p:nvSpPr>
        <p:spPr>
          <a:xfrm>
            <a:off x="311700" y="1152475"/>
            <a:ext cx="27294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Bots</a:t>
            </a:r>
            <a:endParaRPr/>
          </a:p>
          <a:p>
            <a:pPr indent="-342900" lvl="0" marL="457200" rtl="0" algn="l">
              <a:lnSpc>
                <a:spcPct val="115000"/>
              </a:lnSpc>
              <a:spcBef>
                <a:spcPts val="0"/>
              </a:spcBef>
              <a:spcAft>
                <a:spcPts val="0"/>
              </a:spcAft>
              <a:buSzPts val="1800"/>
              <a:buChar char="●"/>
            </a:pPr>
            <a:r>
              <a:rPr lang="en-GB"/>
              <a:t>IFTTT variants</a:t>
            </a:r>
            <a:endParaRPr/>
          </a:p>
          <a:p>
            <a:pPr indent="-342900" lvl="0" marL="457200" rtl="0" algn="l">
              <a:lnSpc>
                <a:spcPct val="115000"/>
              </a:lnSpc>
              <a:spcBef>
                <a:spcPts val="0"/>
              </a:spcBef>
              <a:spcAft>
                <a:spcPts val="0"/>
              </a:spcAft>
              <a:buSzPts val="1800"/>
              <a:buChar char="●"/>
            </a:pPr>
            <a:r>
              <a:rPr lang="en-GB"/>
              <a:t>Personas</a:t>
            </a:r>
            <a:endParaRPr/>
          </a:p>
          <a:p>
            <a:pPr indent="-342900" lvl="0" marL="457200" rtl="0" algn="l">
              <a:lnSpc>
                <a:spcPct val="115000"/>
              </a:lnSpc>
              <a:spcBef>
                <a:spcPts val="0"/>
              </a:spcBef>
              <a:spcAft>
                <a:spcPts val="0"/>
              </a:spcAft>
              <a:buSzPts val="1800"/>
              <a:buChar char="●"/>
            </a:pPr>
            <a:r>
              <a:rPr lang="en-GB"/>
              <a:t>Network analysis</a:t>
            </a:r>
            <a:endParaRPr/>
          </a:p>
          <a:p>
            <a:pPr indent="-342900" lvl="0" marL="457200" rtl="0" algn="l">
              <a:lnSpc>
                <a:spcPct val="115000"/>
              </a:lnSpc>
              <a:spcBef>
                <a:spcPts val="0"/>
              </a:spcBef>
              <a:spcAft>
                <a:spcPts val="0"/>
              </a:spcAft>
              <a:buSzPts val="1800"/>
              <a:buChar char="●"/>
            </a:pPr>
            <a:r>
              <a:rPr lang="en-GB"/>
              <a:t>Marketing tools</a:t>
            </a:r>
            <a:endParaRPr/>
          </a:p>
          <a:p>
            <a:pPr indent="0" lvl="0" marL="0" rtl="0" algn="l">
              <a:lnSpc>
                <a:spcPct val="115000"/>
              </a:lnSpc>
              <a:spcBef>
                <a:spcPts val="1200"/>
              </a:spcBef>
              <a:spcAft>
                <a:spcPts val="1200"/>
              </a:spcAft>
              <a:buSzPts val="1800"/>
              <a:buNone/>
            </a:pPr>
            <a:r>
              <a:t/>
            </a:r>
            <a:endParaRPr/>
          </a:p>
        </p:txBody>
      </p:sp>
      <p:pic>
        <p:nvPicPr>
          <p:cNvPr id="437" name="Google Shape;437;p38"/>
          <p:cNvPicPr preferRelativeResize="0"/>
          <p:nvPr/>
        </p:nvPicPr>
        <p:blipFill rotWithShape="1">
          <a:blip r:embed="rId3">
            <a:alphaModFix/>
          </a:blip>
          <a:srcRect b="0" l="0" r="0" t="0"/>
          <a:stretch/>
        </p:blipFill>
        <p:spPr>
          <a:xfrm>
            <a:off x="3107225" y="393400"/>
            <a:ext cx="5791350" cy="3899501"/>
          </a:xfrm>
          <a:prstGeom prst="rect">
            <a:avLst/>
          </a:prstGeom>
          <a:noFill/>
          <a:ln>
            <a:noFill/>
          </a:ln>
        </p:spPr>
      </p:pic>
      <p:sp>
        <p:nvSpPr>
          <p:cNvPr id="438" name="Google Shape;438;p38"/>
          <p:cNvSpPr txBox="1"/>
          <p:nvPr/>
        </p:nvSpPr>
        <p:spPr>
          <a:xfrm>
            <a:off x="3041100" y="4340275"/>
            <a:ext cx="579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Image: https://twitter.com/conspirator0/status/1249020176382779392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9"/>
          <p:cNvSpPr txBox="1"/>
          <p:nvPr>
            <p:ph type="title"/>
          </p:nvPr>
        </p:nvSpPr>
        <p:spPr>
          <a:xfrm>
            <a:off x="311700" y="1019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Artifacts</a:t>
            </a:r>
            <a:endParaRPr/>
          </a:p>
        </p:txBody>
      </p:sp>
      <p:sp>
        <p:nvSpPr>
          <p:cNvPr id="444" name="Google Shape;444;p39"/>
          <p:cNvSpPr txBox="1"/>
          <p:nvPr>
            <p:ph idx="1" type="body"/>
          </p:nvPr>
        </p:nvSpPr>
        <p:spPr>
          <a:xfrm>
            <a:off x="311700" y="1152475"/>
            <a:ext cx="390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Text, images, videos, audio etc</a:t>
            </a:r>
            <a:endParaRPr/>
          </a:p>
          <a:p>
            <a:pPr indent="0" lvl="0" marL="0" rtl="0" algn="l">
              <a:lnSpc>
                <a:spcPct val="115000"/>
              </a:lnSpc>
              <a:spcBef>
                <a:spcPts val="1200"/>
              </a:spcBef>
              <a:spcAft>
                <a:spcPts val="0"/>
              </a:spcAft>
              <a:buSzPts val="1800"/>
              <a:buNone/>
            </a:pPr>
            <a:r>
              <a:rPr lang="en-GB"/>
              <a:t>Accounts, groups</a:t>
            </a:r>
            <a:endParaRPr/>
          </a:p>
          <a:p>
            <a:pPr indent="0" lvl="0" marL="0" rtl="0" algn="l">
              <a:lnSpc>
                <a:spcPct val="115000"/>
              </a:lnSpc>
              <a:spcBef>
                <a:spcPts val="1200"/>
              </a:spcBef>
              <a:spcAft>
                <a:spcPts val="1200"/>
              </a:spcAft>
              <a:buSzPts val="1800"/>
              <a:buNone/>
            </a:pPr>
            <a:r>
              <a:rPr lang="en-GB"/>
              <a:t>Connections between them</a:t>
            </a:r>
            <a:endParaRPr/>
          </a:p>
        </p:txBody>
      </p:sp>
      <p:pic>
        <p:nvPicPr>
          <p:cNvPr id="445" name="Google Shape;445;p39"/>
          <p:cNvPicPr preferRelativeResize="0"/>
          <p:nvPr/>
        </p:nvPicPr>
        <p:blipFill rotWithShape="1">
          <a:blip r:embed="rId3">
            <a:alphaModFix/>
          </a:blip>
          <a:srcRect b="0" l="0" r="0" t="0"/>
          <a:stretch/>
        </p:blipFill>
        <p:spPr>
          <a:xfrm>
            <a:off x="4234025" y="466500"/>
            <a:ext cx="4617602" cy="3302606"/>
          </a:xfrm>
          <a:prstGeom prst="rect">
            <a:avLst/>
          </a:prstGeom>
          <a:noFill/>
          <a:ln>
            <a:noFill/>
          </a:ln>
        </p:spPr>
      </p:pic>
      <p:sp>
        <p:nvSpPr>
          <p:cNvPr id="446" name="Google Shape;446;p39"/>
          <p:cNvSpPr txBox="1"/>
          <p:nvPr/>
        </p:nvSpPr>
        <p:spPr>
          <a:xfrm>
            <a:off x="4035150" y="3855000"/>
            <a:ext cx="4929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Image: </a:t>
            </a:r>
            <a:r>
              <a:rPr b="0" i="0" lang="en-GB" sz="1400" u="sng" cap="none" strike="noStrike">
                <a:solidFill>
                  <a:schemeClr val="hlink"/>
                </a:solidFill>
                <a:latin typeface="Arial"/>
                <a:ea typeface="Arial"/>
                <a:cs typeface="Arial"/>
                <a:sym typeface="Arial"/>
                <a:hlinkClick r:id="rId4"/>
              </a:rPr>
              <a:t>https://www.fireeye.com/blog/threat-research/2021/09/pro-prc-influence-campaign-social-media-websites-forums.html</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0"/>
          <p:cNvSpPr txBox="1"/>
          <p:nvPr>
            <p:ph type="title"/>
          </p:nvPr>
        </p:nvSpPr>
        <p:spPr>
          <a:xfrm>
            <a:off x="198800" y="0"/>
            <a:ext cx="8682900" cy="642300"/>
          </a:xfrm>
          <a:prstGeom prst="rect">
            <a:avLst/>
          </a:prstGeom>
          <a:noFill/>
          <a:ln>
            <a:noFill/>
          </a:ln>
        </p:spPr>
        <p:txBody>
          <a:bodyPr anchorCtr="0" anchor="b" bIns="91375" lIns="91375" spcFirstLastPara="1" rIns="91375" wrap="square" tIns="91375">
            <a:normAutofit/>
          </a:bodyPr>
          <a:lstStyle/>
          <a:p>
            <a:pPr indent="0" lvl="0" marL="0" rtl="0" algn="l">
              <a:lnSpc>
                <a:spcPct val="100000"/>
              </a:lnSpc>
              <a:spcBef>
                <a:spcPts val="0"/>
              </a:spcBef>
              <a:spcAft>
                <a:spcPts val="0"/>
              </a:spcAft>
              <a:buClr>
                <a:srgbClr val="FFFFFF"/>
              </a:buClr>
              <a:buSzPts val="3000"/>
              <a:buFont typeface="Arial"/>
              <a:buNone/>
            </a:pPr>
            <a:r>
              <a:rPr lang="en-GB"/>
              <a:t>Example </a:t>
            </a:r>
            <a:r>
              <a:rPr lang="en-GB" sz="3000"/>
              <a:t>Threat Landscape</a:t>
            </a:r>
            <a:endParaRPr/>
          </a:p>
        </p:txBody>
      </p:sp>
      <p:sp>
        <p:nvSpPr>
          <p:cNvPr id="452" name="Google Shape;452;p40"/>
          <p:cNvSpPr txBox="1"/>
          <p:nvPr>
            <p:ph idx="1" type="body"/>
          </p:nvPr>
        </p:nvSpPr>
        <p:spPr>
          <a:xfrm>
            <a:off x="267850" y="808050"/>
            <a:ext cx="3430500" cy="3723600"/>
          </a:xfrm>
          <a:prstGeom prst="rect">
            <a:avLst/>
          </a:prstGeom>
          <a:noFill/>
          <a:ln>
            <a:noFill/>
          </a:ln>
        </p:spPr>
        <p:txBody>
          <a:bodyPr anchorCtr="0" anchor="t" bIns="91375" lIns="91375" spcFirstLastPara="1" rIns="91375" wrap="square" tIns="91375">
            <a:normAutofit lnSpcReduction="20000"/>
          </a:bodyPr>
          <a:lstStyle/>
          <a:p>
            <a:pPr indent="-254000" lvl="0" marL="342900" rtl="0" algn="l">
              <a:lnSpc>
                <a:spcPct val="115000"/>
              </a:lnSpc>
              <a:spcBef>
                <a:spcPts val="0"/>
              </a:spcBef>
              <a:spcAft>
                <a:spcPts val="0"/>
              </a:spcAft>
              <a:buSzPts val="1400"/>
              <a:buChar char="•"/>
            </a:pPr>
            <a:r>
              <a:rPr b="0" i="0" lang="en-GB" sz="1400" u="none" cap="none" strike="noStrike">
                <a:latin typeface="Arial"/>
                <a:ea typeface="Arial"/>
                <a:cs typeface="Arial"/>
                <a:sym typeface="Arial"/>
              </a:rPr>
              <a:t>Motivations</a:t>
            </a:r>
            <a:endParaRPr/>
          </a:p>
          <a:p>
            <a:pPr indent="-254000" lvl="1" marL="685800" rtl="0" algn="l">
              <a:lnSpc>
                <a:spcPct val="115000"/>
              </a:lnSpc>
              <a:spcBef>
                <a:spcPts val="0"/>
              </a:spcBef>
              <a:spcAft>
                <a:spcPts val="0"/>
              </a:spcAft>
              <a:buSzPts val="1400"/>
              <a:buChar char="•"/>
            </a:pPr>
            <a:r>
              <a:rPr b="0" i="0" lang="en-GB" sz="1400" u="none" cap="none" strike="noStrike">
                <a:latin typeface="Arial"/>
                <a:ea typeface="Arial"/>
                <a:cs typeface="Arial"/>
                <a:sym typeface="Arial"/>
              </a:rPr>
              <a:t>Geopolitics mostly absent</a:t>
            </a:r>
            <a:endParaRPr/>
          </a:p>
          <a:p>
            <a:pPr indent="-254000" lvl="1" marL="685800" rtl="0" algn="l">
              <a:lnSpc>
                <a:spcPct val="115000"/>
              </a:lnSpc>
              <a:spcBef>
                <a:spcPts val="0"/>
              </a:spcBef>
              <a:spcAft>
                <a:spcPts val="0"/>
              </a:spcAft>
              <a:buSzPts val="1400"/>
              <a:buChar char="•"/>
            </a:pPr>
            <a:r>
              <a:rPr b="0" i="0" lang="en-GB" sz="1400" u="none" cap="none" strike="noStrike">
                <a:latin typeface="Arial"/>
                <a:ea typeface="Arial"/>
                <a:cs typeface="Arial"/>
                <a:sym typeface="Arial"/>
              </a:rPr>
              <a:t>Party politics (internal, inter-party)</a:t>
            </a:r>
            <a:endParaRPr/>
          </a:p>
          <a:p>
            <a:pPr indent="-254000" lvl="0" marL="342900" rtl="0" algn="l">
              <a:lnSpc>
                <a:spcPct val="115000"/>
              </a:lnSpc>
              <a:spcBef>
                <a:spcPts val="0"/>
              </a:spcBef>
              <a:spcAft>
                <a:spcPts val="0"/>
              </a:spcAft>
              <a:buSzPts val="1400"/>
              <a:buChar char="•"/>
            </a:pPr>
            <a:r>
              <a:rPr b="0" i="0" lang="en-GB" sz="1400" u="none" cap="none" strike="noStrike">
                <a:latin typeface="Arial"/>
                <a:ea typeface="Arial"/>
                <a:cs typeface="Arial"/>
                <a:sym typeface="Arial"/>
              </a:rPr>
              <a:t>Actors</a:t>
            </a:r>
            <a:endParaRPr b="0" i="0" sz="1400" u="none" cap="none" strike="noStrike">
              <a:latin typeface="Arial"/>
              <a:ea typeface="Arial"/>
              <a:cs typeface="Arial"/>
              <a:sym typeface="Arial"/>
            </a:endParaRPr>
          </a:p>
          <a:p>
            <a:pPr indent="-254000" lvl="1" marL="685800" rtl="0" algn="l">
              <a:lnSpc>
                <a:spcPct val="115000"/>
              </a:lnSpc>
              <a:spcBef>
                <a:spcPts val="0"/>
              </a:spcBef>
              <a:spcAft>
                <a:spcPts val="0"/>
              </a:spcAft>
              <a:buSzPts val="1400"/>
              <a:buFont typeface="Arial"/>
              <a:buChar char="•"/>
            </a:pPr>
            <a:r>
              <a:rPr lang="en-GB" sz="1400">
                <a:latin typeface="Arial"/>
                <a:ea typeface="Arial"/>
                <a:cs typeface="Arial"/>
                <a:sym typeface="Arial"/>
              </a:rPr>
              <a:t>Political parties</a:t>
            </a:r>
            <a:endParaRPr sz="1400">
              <a:latin typeface="Arial"/>
              <a:ea typeface="Arial"/>
              <a:cs typeface="Arial"/>
              <a:sym typeface="Arial"/>
            </a:endParaRPr>
          </a:p>
          <a:p>
            <a:pPr indent="-254000" lvl="1" marL="685800" rtl="0" algn="l">
              <a:lnSpc>
                <a:spcPct val="115000"/>
              </a:lnSpc>
              <a:spcBef>
                <a:spcPts val="0"/>
              </a:spcBef>
              <a:spcAft>
                <a:spcPts val="0"/>
              </a:spcAft>
              <a:buSzPts val="1400"/>
              <a:buFont typeface="Arial"/>
              <a:buChar char="•"/>
            </a:pPr>
            <a:r>
              <a:rPr lang="en-GB" sz="1400">
                <a:latin typeface="Arial"/>
                <a:ea typeface="Arial"/>
                <a:cs typeface="Arial"/>
                <a:sym typeface="Arial"/>
              </a:rPr>
              <a:t>Nationstates</a:t>
            </a:r>
            <a:endParaRPr sz="1400">
              <a:latin typeface="Arial"/>
              <a:ea typeface="Arial"/>
              <a:cs typeface="Arial"/>
              <a:sym typeface="Arial"/>
            </a:endParaRPr>
          </a:p>
          <a:p>
            <a:pPr indent="-254000" lvl="1" marL="685800" rtl="0" algn="l">
              <a:lnSpc>
                <a:spcPct val="115000"/>
              </a:lnSpc>
              <a:spcBef>
                <a:spcPts val="0"/>
              </a:spcBef>
              <a:spcAft>
                <a:spcPts val="0"/>
              </a:spcAft>
              <a:buSzPts val="1400"/>
              <a:buFont typeface="Arial"/>
              <a:buChar char="•"/>
            </a:pPr>
            <a:r>
              <a:rPr lang="en-GB" sz="1400">
                <a:latin typeface="Arial"/>
                <a:ea typeface="Arial"/>
                <a:cs typeface="Arial"/>
                <a:sym typeface="Arial"/>
              </a:rPr>
              <a:t>Entrepreneurs</a:t>
            </a:r>
            <a:endParaRPr sz="1400">
              <a:latin typeface="Arial"/>
              <a:ea typeface="Arial"/>
              <a:cs typeface="Arial"/>
              <a:sym typeface="Arial"/>
            </a:endParaRPr>
          </a:p>
          <a:p>
            <a:pPr indent="-165100" lvl="1" marL="685800" rtl="0" algn="l">
              <a:lnSpc>
                <a:spcPct val="115000"/>
              </a:lnSpc>
              <a:spcBef>
                <a:spcPts val="0"/>
              </a:spcBef>
              <a:spcAft>
                <a:spcPts val="0"/>
              </a:spcAft>
              <a:buSzPts val="1400"/>
              <a:buNone/>
            </a:pPr>
            <a:r>
              <a:t/>
            </a:r>
            <a:endParaRPr b="0" i="0" sz="1400" u="none" cap="none" strike="noStrike">
              <a:latin typeface="Arial"/>
              <a:ea typeface="Arial"/>
              <a:cs typeface="Arial"/>
              <a:sym typeface="Arial"/>
            </a:endParaRPr>
          </a:p>
          <a:p>
            <a:pPr indent="-254000" lvl="0" marL="342900" rtl="0" algn="l">
              <a:lnSpc>
                <a:spcPct val="115000"/>
              </a:lnSpc>
              <a:spcBef>
                <a:spcPts val="0"/>
              </a:spcBef>
              <a:spcAft>
                <a:spcPts val="0"/>
              </a:spcAft>
              <a:buSzPts val="1400"/>
              <a:buChar char="•"/>
            </a:pPr>
            <a:r>
              <a:rPr b="0" i="0" lang="en-GB" sz="1400" u="none" cap="none" strike="noStrike">
                <a:latin typeface="Arial"/>
                <a:ea typeface="Arial"/>
                <a:cs typeface="Arial"/>
                <a:sym typeface="Arial"/>
              </a:rPr>
              <a:t>Activities</a:t>
            </a:r>
            <a:endParaRPr/>
          </a:p>
          <a:p>
            <a:pPr indent="-254000" lvl="1" marL="685800" rtl="0" algn="l">
              <a:lnSpc>
                <a:spcPct val="115000"/>
              </a:lnSpc>
              <a:spcBef>
                <a:spcPts val="0"/>
              </a:spcBef>
              <a:spcAft>
                <a:spcPts val="0"/>
              </a:spcAft>
              <a:buSzPts val="1400"/>
              <a:buChar char="•"/>
            </a:pPr>
            <a:r>
              <a:rPr b="0" i="0" lang="en-GB" sz="1400" u="none" cap="none" strike="noStrike">
                <a:latin typeface="Arial"/>
                <a:ea typeface="Arial"/>
                <a:cs typeface="Arial"/>
                <a:sym typeface="Arial"/>
              </a:rPr>
              <a:t>Manipulate faith communities</a:t>
            </a:r>
            <a:endParaRPr/>
          </a:p>
          <a:p>
            <a:pPr indent="-254000" lvl="1" marL="685800" rtl="0" algn="l">
              <a:lnSpc>
                <a:spcPct val="115000"/>
              </a:lnSpc>
              <a:spcBef>
                <a:spcPts val="0"/>
              </a:spcBef>
              <a:spcAft>
                <a:spcPts val="0"/>
              </a:spcAft>
              <a:buSzPts val="1400"/>
              <a:buChar char="•"/>
            </a:pPr>
            <a:r>
              <a:rPr b="0" i="0" lang="en-GB" sz="1400" u="none" cap="none" strike="noStrike">
                <a:latin typeface="Arial"/>
                <a:ea typeface="Arial"/>
                <a:cs typeface="Arial"/>
                <a:sym typeface="Arial"/>
              </a:rPr>
              <a:t>discredit election process</a:t>
            </a:r>
            <a:endParaRPr/>
          </a:p>
          <a:p>
            <a:pPr indent="-254000" lvl="1" marL="685800" rtl="0" algn="l">
              <a:lnSpc>
                <a:spcPct val="115000"/>
              </a:lnSpc>
              <a:spcBef>
                <a:spcPts val="0"/>
              </a:spcBef>
              <a:spcAft>
                <a:spcPts val="0"/>
              </a:spcAft>
              <a:buSzPts val="1400"/>
              <a:buChar char="•"/>
            </a:pPr>
            <a:r>
              <a:rPr b="0" i="0" lang="en-GB" sz="1400" u="none" cap="none" strike="noStrike">
                <a:latin typeface="Arial"/>
                <a:ea typeface="Arial"/>
                <a:cs typeface="Arial"/>
                <a:sym typeface="Arial"/>
              </a:rPr>
              <a:t>Discredit/discourage journalists</a:t>
            </a:r>
            <a:endParaRPr/>
          </a:p>
          <a:p>
            <a:pPr indent="-254000" lvl="1" marL="685800" rtl="0" algn="l">
              <a:lnSpc>
                <a:spcPct val="115000"/>
              </a:lnSpc>
              <a:spcBef>
                <a:spcPts val="0"/>
              </a:spcBef>
              <a:spcAft>
                <a:spcPts val="0"/>
              </a:spcAft>
              <a:buSzPts val="1400"/>
              <a:buChar char="•"/>
            </a:pPr>
            <a:r>
              <a:rPr b="0" i="0" lang="en-GB" sz="1400" u="none" cap="none" strike="noStrike">
                <a:latin typeface="Arial"/>
                <a:ea typeface="Arial"/>
                <a:cs typeface="Arial"/>
                <a:sym typeface="Arial"/>
              </a:rPr>
              <a:t>Attention (more drama)</a:t>
            </a:r>
            <a:endParaRPr/>
          </a:p>
          <a:p>
            <a:pPr indent="-254000" lvl="0" marL="342900" rtl="0" algn="l">
              <a:lnSpc>
                <a:spcPct val="115000"/>
              </a:lnSpc>
              <a:spcBef>
                <a:spcPts val="0"/>
              </a:spcBef>
              <a:spcAft>
                <a:spcPts val="0"/>
              </a:spcAft>
              <a:buSzPts val="1400"/>
              <a:buChar char="•"/>
            </a:pPr>
            <a:r>
              <a:rPr lang="en-GB" sz="1400">
                <a:latin typeface="Arial"/>
                <a:ea typeface="Arial"/>
                <a:cs typeface="Arial"/>
                <a:sym typeface="Arial"/>
              </a:rPr>
              <a:t>Potential harms</a:t>
            </a:r>
            <a:r>
              <a:rPr b="0" i="0" lang="en-GB" sz="1400" u="none" cap="none" strike="noStrike">
                <a:latin typeface="Arial"/>
                <a:ea typeface="Arial"/>
                <a:cs typeface="Arial"/>
                <a:sym typeface="Arial"/>
              </a:rPr>
              <a:t> / severities</a:t>
            </a:r>
            <a:endParaRPr b="0" i="0" sz="1400" u="none" cap="none" strike="noStrike">
              <a:latin typeface="Arial"/>
              <a:ea typeface="Arial"/>
              <a:cs typeface="Arial"/>
              <a:sym typeface="Arial"/>
            </a:endParaRPr>
          </a:p>
          <a:p>
            <a:pPr indent="-254000" lvl="1" marL="685800" rtl="0" algn="l">
              <a:lnSpc>
                <a:spcPct val="115000"/>
              </a:lnSpc>
              <a:spcBef>
                <a:spcPts val="0"/>
              </a:spcBef>
              <a:spcAft>
                <a:spcPts val="0"/>
              </a:spcAft>
              <a:buSzPts val="1400"/>
              <a:buFont typeface="Arial"/>
              <a:buChar char="•"/>
            </a:pPr>
            <a:r>
              <a:rPr lang="en-GB" sz="1400">
                <a:latin typeface="Arial"/>
                <a:ea typeface="Arial"/>
                <a:cs typeface="Arial"/>
                <a:sym typeface="Arial"/>
              </a:rPr>
              <a:t>Assassination</a:t>
            </a:r>
            <a:endParaRPr sz="1400">
              <a:latin typeface="Arial"/>
              <a:ea typeface="Arial"/>
              <a:cs typeface="Arial"/>
              <a:sym typeface="Arial"/>
            </a:endParaRPr>
          </a:p>
          <a:p>
            <a:pPr indent="-254000" lvl="1" marL="685800" rtl="0" algn="l">
              <a:lnSpc>
                <a:spcPct val="115000"/>
              </a:lnSpc>
              <a:spcBef>
                <a:spcPts val="0"/>
              </a:spcBef>
              <a:spcAft>
                <a:spcPts val="0"/>
              </a:spcAft>
              <a:buSzPts val="1400"/>
              <a:buFont typeface="Arial"/>
              <a:buChar char="•"/>
            </a:pPr>
            <a:r>
              <a:rPr lang="en-GB" sz="1400">
                <a:latin typeface="Arial"/>
                <a:ea typeface="Arial"/>
                <a:cs typeface="Arial"/>
                <a:sym typeface="Arial"/>
              </a:rPr>
              <a:t>Voting reduction</a:t>
            </a:r>
            <a:endParaRPr sz="1400">
              <a:latin typeface="Arial"/>
              <a:ea typeface="Arial"/>
              <a:cs typeface="Arial"/>
              <a:sym typeface="Arial"/>
            </a:endParaRPr>
          </a:p>
        </p:txBody>
      </p:sp>
      <p:sp>
        <p:nvSpPr>
          <p:cNvPr id="453" name="Google Shape;453;p40"/>
          <p:cNvSpPr txBox="1"/>
          <p:nvPr/>
        </p:nvSpPr>
        <p:spPr>
          <a:xfrm>
            <a:off x="4603087" y="1032299"/>
            <a:ext cx="3805800" cy="3078900"/>
          </a:xfrm>
          <a:prstGeom prst="rect">
            <a:avLst/>
          </a:prstGeom>
          <a:noFill/>
          <a:ln>
            <a:noFill/>
          </a:ln>
        </p:spPr>
        <p:txBody>
          <a:bodyPr anchorCtr="0" anchor="t" bIns="91375" lIns="91375" spcFirstLastPara="1" rIns="91375" wrap="square" tIns="91375">
            <a:normAutofit/>
          </a:bodyPr>
          <a:lstStyle/>
          <a:p>
            <a:pPr indent="-254000" lvl="0" marL="3429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Sources</a:t>
            </a:r>
            <a:endParaRPr b="0" i="0" sz="1100" u="none" cap="none" strike="noStrike">
              <a:solidFill>
                <a:schemeClr val="dk2"/>
              </a:solidFill>
              <a:latin typeface="Arial"/>
              <a:ea typeface="Arial"/>
              <a:cs typeface="Arial"/>
              <a:sym typeface="Arial"/>
            </a:endParaRPr>
          </a:p>
          <a:p>
            <a:pPr indent="-254000" lvl="1" marL="6858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WhatsApp</a:t>
            </a:r>
            <a:endParaRPr b="0" i="0" sz="1100" u="none" cap="none" strike="noStrike">
              <a:solidFill>
                <a:schemeClr val="dk2"/>
              </a:solidFill>
              <a:latin typeface="Arial"/>
              <a:ea typeface="Arial"/>
              <a:cs typeface="Arial"/>
              <a:sym typeface="Arial"/>
            </a:endParaRPr>
          </a:p>
          <a:p>
            <a:pPr indent="-254000" lvl="1" marL="6858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Blogs</a:t>
            </a:r>
            <a:endParaRPr b="0" i="0" sz="1100" u="none" cap="none" strike="noStrike">
              <a:solidFill>
                <a:schemeClr val="dk2"/>
              </a:solidFill>
              <a:latin typeface="Arial"/>
              <a:ea typeface="Arial"/>
              <a:cs typeface="Arial"/>
              <a:sym typeface="Arial"/>
            </a:endParaRPr>
          </a:p>
          <a:p>
            <a:pPr indent="-254000" lvl="1" marL="6858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Facebook pages</a:t>
            </a:r>
            <a:endParaRPr b="0" i="0" sz="1100" u="none" cap="none" strike="noStrike">
              <a:solidFill>
                <a:schemeClr val="dk2"/>
              </a:solidFill>
              <a:latin typeface="Arial"/>
              <a:ea typeface="Arial"/>
              <a:cs typeface="Arial"/>
              <a:sym typeface="Arial"/>
            </a:endParaRPr>
          </a:p>
          <a:p>
            <a:pPr indent="-254000" lvl="1" marL="6858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Online newspapers</a:t>
            </a:r>
            <a:endParaRPr b="0" i="0" sz="1100" u="none" cap="none" strike="noStrike">
              <a:solidFill>
                <a:schemeClr val="dk2"/>
              </a:solidFill>
              <a:latin typeface="Arial"/>
              <a:ea typeface="Arial"/>
              <a:cs typeface="Arial"/>
              <a:sym typeface="Arial"/>
            </a:endParaRPr>
          </a:p>
          <a:p>
            <a:pPr indent="-254000" lvl="1" marL="6858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Media</a:t>
            </a:r>
            <a:endParaRPr b="0" i="0" sz="1100" u="none" cap="none" strike="noStrike">
              <a:solidFill>
                <a:schemeClr val="dk2"/>
              </a:solidFill>
              <a:latin typeface="Arial"/>
              <a:ea typeface="Arial"/>
              <a:cs typeface="Arial"/>
              <a:sym typeface="Arial"/>
            </a:endParaRPr>
          </a:p>
          <a:p>
            <a:pPr indent="-254000" lvl="0" marL="3429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Routes</a:t>
            </a:r>
            <a:endParaRPr b="0" i="0" sz="1100" u="none" cap="none" strike="noStrike">
              <a:solidFill>
                <a:schemeClr val="dk2"/>
              </a:solidFill>
              <a:latin typeface="Arial"/>
              <a:ea typeface="Arial"/>
              <a:cs typeface="Arial"/>
              <a:sym typeface="Arial"/>
            </a:endParaRPr>
          </a:p>
          <a:p>
            <a:pPr indent="-254000" lvl="1" marL="6858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Hijacked narratives</a:t>
            </a:r>
            <a:endParaRPr b="0" i="0" sz="1100" u="none" cap="none" strike="noStrike">
              <a:solidFill>
                <a:schemeClr val="dk2"/>
              </a:solidFill>
              <a:latin typeface="Arial"/>
              <a:ea typeface="Arial"/>
              <a:cs typeface="Arial"/>
              <a:sym typeface="Arial"/>
            </a:endParaRPr>
          </a:p>
          <a:p>
            <a:pPr indent="-254000" lvl="1" marL="6858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Whatsapp to blogs, vice versa</a:t>
            </a:r>
            <a:endParaRPr b="0" i="0" sz="1100" u="none" cap="none" strike="noStrike">
              <a:solidFill>
                <a:schemeClr val="dk2"/>
              </a:solidFill>
              <a:latin typeface="Arial"/>
              <a:ea typeface="Arial"/>
              <a:cs typeface="Arial"/>
              <a:sym typeface="Arial"/>
            </a:endParaRPr>
          </a:p>
          <a:p>
            <a:pPr indent="-254000" lvl="1" marL="6858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Whatsapp forwarding</a:t>
            </a:r>
            <a:endParaRPr b="0" i="0" sz="1100" u="none" cap="none" strike="noStrike">
              <a:solidFill>
                <a:schemeClr val="dk2"/>
              </a:solidFill>
              <a:latin typeface="Arial"/>
              <a:ea typeface="Arial"/>
              <a:cs typeface="Arial"/>
              <a:sym typeface="Arial"/>
            </a:endParaRPr>
          </a:p>
          <a:p>
            <a:pPr indent="-254000" lvl="1" marL="6858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facebook to whatsapp</a:t>
            </a:r>
            <a:endParaRPr b="0" i="0" sz="1100" u="none" cap="none" strike="noStrike">
              <a:solidFill>
                <a:schemeClr val="dk2"/>
              </a:solidFill>
              <a:latin typeface="Arial"/>
              <a:ea typeface="Arial"/>
              <a:cs typeface="Arial"/>
              <a:sym typeface="Arial"/>
            </a:endParaRPr>
          </a:p>
          <a:p>
            <a:pPr indent="-254000" lvl="1" marL="6858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Social media to traditional media</a:t>
            </a:r>
            <a:endParaRPr b="0" i="0" sz="1100" u="none" cap="none" strike="noStrike">
              <a:solidFill>
                <a:schemeClr val="dk2"/>
              </a:solidFill>
              <a:latin typeface="Arial"/>
              <a:ea typeface="Arial"/>
              <a:cs typeface="Arial"/>
              <a:sym typeface="Arial"/>
            </a:endParaRPr>
          </a:p>
          <a:p>
            <a:pPr indent="-254000" lvl="1" marL="685800" marR="0" rtl="0" algn="l">
              <a:lnSpc>
                <a:spcPct val="103500"/>
              </a:lnSpc>
              <a:spcBef>
                <a:spcPts val="0"/>
              </a:spcBef>
              <a:spcAft>
                <a:spcPts val="0"/>
              </a:spcAft>
              <a:buClr>
                <a:schemeClr val="dk2"/>
              </a:buClr>
              <a:buSzPts val="1400"/>
              <a:buFont typeface="Arial"/>
              <a:buChar char="•"/>
            </a:pPr>
            <a:r>
              <a:rPr b="0" i="0" lang="en-GB" sz="1400" u="none" cap="none" strike="noStrike">
                <a:solidFill>
                  <a:schemeClr val="dk2"/>
                </a:solidFill>
                <a:latin typeface="Arial"/>
                <a:ea typeface="Arial"/>
                <a:cs typeface="Arial"/>
                <a:sym typeface="Arial"/>
              </a:rPr>
              <a:t>Social media to word of mouth</a:t>
            </a:r>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Response landscapes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2"/>
          <p:cNvSpPr txBox="1"/>
          <p:nvPr>
            <p:ph type="title"/>
          </p:nvPr>
        </p:nvSpPr>
        <p:spPr>
          <a:xfrm>
            <a:off x="198800" y="0"/>
            <a:ext cx="8682900" cy="6423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lang="en-GB" sz="3000"/>
              <a:t>Response Actors</a:t>
            </a:r>
            <a:endParaRPr sz="3000"/>
          </a:p>
        </p:txBody>
      </p:sp>
      <p:grpSp>
        <p:nvGrpSpPr>
          <p:cNvPr id="464" name="Google Shape;464;p42"/>
          <p:cNvGrpSpPr/>
          <p:nvPr/>
        </p:nvGrpSpPr>
        <p:grpSpPr>
          <a:xfrm>
            <a:off x="479774" y="1490324"/>
            <a:ext cx="2407050" cy="2659500"/>
            <a:chOff x="-1" y="-1"/>
            <a:chExt cx="3209400" cy="3546000"/>
          </a:xfrm>
        </p:grpSpPr>
        <p:sp>
          <p:nvSpPr>
            <p:cNvPr id="465" name="Google Shape;465;p42"/>
            <p:cNvSpPr/>
            <p:nvPr/>
          </p:nvSpPr>
          <p:spPr>
            <a:xfrm>
              <a:off x="-1" y="-1"/>
              <a:ext cx="3209400" cy="35460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6" name="Google Shape;466;p42"/>
            <p:cNvSpPr txBox="1"/>
            <p:nvPr/>
          </p:nvSpPr>
          <p:spPr>
            <a:xfrm>
              <a:off x="12699" y="12699"/>
              <a:ext cx="3183900" cy="31503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Disinformation SOCs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Large actors</a:t>
              </a:r>
              <a:endParaRPr b="0" i="0" sz="1200" u="none" cap="none" strike="noStrike">
                <a:solidFill>
                  <a:srgbClr val="000000"/>
                </a:solidFill>
                <a:latin typeface="Arial"/>
                <a:ea typeface="Arial"/>
                <a:cs typeface="Arial"/>
                <a:sym typeface="Arial"/>
              </a:endParaRPr>
            </a:p>
            <a:p>
              <a:pPr indent="-101600" lvl="0" marL="101600" rtl="0" algn="l">
                <a:spcBef>
                  <a:spcPts val="0"/>
                </a:spcBef>
                <a:spcAft>
                  <a:spcPts val="0"/>
                </a:spcAft>
                <a:buClr>
                  <a:schemeClr val="dk1"/>
                </a:buClr>
                <a:buSzPts val="1200"/>
                <a:buChar char="•"/>
              </a:pPr>
              <a:r>
                <a:rPr lang="en-GB" sz="1200">
                  <a:solidFill>
                    <a:schemeClr val="dk1"/>
                  </a:solidFill>
                </a:rPr>
                <a:t>ISAOs</a:t>
              </a:r>
              <a:endParaRPr sz="1200">
                <a:solidFill>
                  <a:schemeClr val="dk1"/>
                </a:solidFill>
              </a:endParaRPr>
            </a:p>
            <a:p>
              <a:pPr indent="-101600" lvl="0" marL="101600" rtl="0" algn="l">
                <a:spcBef>
                  <a:spcPts val="0"/>
                </a:spcBef>
                <a:spcAft>
                  <a:spcPts val="0"/>
                </a:spcAft>
                <a:buClr>
                  <a:schemeClr val="dk1"/>
                </a:buClr>
                <a:buSzPts val="1200"/>
                <a:buChar char="•"/>
              </a:pPr>
              <a:r>
                <a:rPr lang="en-GB" sz="1200">
                  <a:solidFill>
                    <a:schemeClr val="dk1"/>
                  </a:solidFill>
                </a:rPr>
                <a:t>Platforms</a:t>
              </a:r>
              <a:endParaRPr sz="1200">
                <a:solidFill>
                  <a:schemeClr val="dk1"/>
                </a:solidFill>
              </a:endParaRPr>
            </a:p>
            <a:p>
              <a:pPr indent="-101600" lvl="0" marL="101600" rtl="0" algn="l">
                <a:spcBef>
                  <a:spcPts val="0"/>
                </a:spcBef>
                <a:spcAft>
                  <a:spcPts val="0"/>
                </a:spcAft>
                <a:buClr>
                  <a:schemeClr val="dk1"/>
                </a:buClr>
                <a:buSzPts val="1200"/>
                <a:buChar char="•"/>
              </a:pPr>
              <a:r>
                <a:rPr lang="en-GB" sz="1200">
                  <a:solidFill>
                    <a:schemeClr val="dk1"/>
                  </a:solidFill>
                </a:rPr>
                <a:t>Other large actors</a:t>
              </a:r>
              <a:endParaRPr sz="12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Event-specific</a:t>
              </a:r>
              <a:endParaRPr b="0" i="0" sz="1200" u="none" cap="none" strike="noStrike">
                <a:solidFill>
                  <a:srgbClr val="000000"/>
                </a:solidFill>
                <a:latin typeface="Arial"/>
                <a:ea typeface="Arial"/>
                <a:cs typeface="Arial"/>
                <a:sym typeface="Arial"/>
              </a:endParaRPr>
            </a:p>
            <a:p>
              <a:pPr indent="-101600" lvl="0" marL="101600" rtl="0" algn="l">
                <a:spcBef>
                  <a:spcPts val="0"/>
                </a:spcBef>
                <a:spcAft>
                  <a:spcPts val="0"/>
                </a:spcAft>
                <a:buClr>
                  <a:schemeClr val="dk1"/>
                </a:buClr>
                <a:buSzPts val="1200"/>
                <a:buChar char="•"/>
              </a:pPr>
              <a:r>
                <a:rPr lang="en-GB" sz="1200">
                  <a:solidFill>
                    <a:schemeClr val="dk1"/>
                  </a:solidFill>
                </a:rPr>
                <a:t>War rooms</a:t>
              </a:r>
              <a:endParaRPr sz="1200">
                <a:solidFill>
                  <a:schemeClr val="dk1"/>
                </a:solidFill>
              </a:endParaRPr>
            </a:p>
            <a:p>
              <a:pPr indent="-101600" lvl="0" marL="101600" rtl="0" algn="l">
                <a:spcBef>
                  <a:spcPts val="0"/>
                </a:spcBef>
                <a:spcAft>
                  <a:spcPts val="0"/>
                </a:spcAft>
                <a:buClr>
                  <a:schemeClr val="dk1"/>
                </a:buClr>
                <a:buSzPts val="1200"/>
                <a:buChar char="•"/>
              </a:pPr>
              <a:r>
                <a:rPr lang="en-GB" sz="1200">
                  <a:solidFill>
                    <a:schemeClr val="dk1"/>
                  </a:solidFill>
                </a:rPr>
                <a:t>Agencies</a:t>
              </a:r>
              <a:endParaRPr sz="12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b="0" i="0" sz="1100" u="none" cap="none" strike="noStrike">
                <a:solidFill>
                  <a:srgbClr val="000000"/>
                </a:solidFill>
                <a:latin typeface="Arial"/>
                <a:ea typeface="Arial"/>
                <a:cs typeface="Arial"/>
                <a:sym typeface="Arial"/>
              </a:endParaRPr>
            </a:p>
          </p:txBody>
        </p:sp>
      </p:grpSp>
      <p:grpSp>
        <p:nvGrpSpPr>
          <p:cNvPr id="467" name="Google Shape;467;p42"/>
          <p:cNvGrpSpPr/>
          <p:nvPr/>
        </p:nvGrpSpPr>
        <p:grpSpPr>
          <a:xfrm>
            <a:off x="3265742" y="1455639"/>
            <a:ext cx="2407050" cy="2659500"/>
            <a:chOff x="-1" y="-1"/>
            <a:chExt cx="3209400" cy="3546000"/>
          </a:xfrm>
        </p:grpSpPr>
        <p:sp>
          <p:nvSpPr>
            <p:cNvPr id="468" name="Google Shape;468;p42"/>
            <p:cNvSpPr/>
            <p:nvPr/>
          </p:nvSpPr>
          <p:spPr>
            <a:xfrm>
              <a:off x="-1" y="-1"/>
              <a:ext cx="3209400" cy="35460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69" name="Google Shape;469;p42"/>
            <p:cNvSpPr txBox="1"/>
            <p:nvPr/>
          </p:nvSpPr>
          <p:spPr>
            <a:xfrm>
              <a:off x="12699" y="12699"/>
              <a:ext cx="3183900" cy="35196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Disinformation Teams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Disinformation “desk"</a:t>
              </a:r>
              <a:endParaRPr b="0" i="0" sz="1200" u="none" cap="none" strike="noStrike">
                <a:solidFill>
                  <a:srgbClr val="000000"/>
                </a:solidFill>
                <a:latin typeface="Arial"/>
                <a:ea typeface="Arial"/>
                <a:cs typeface="Arial"/>
                <a:sym typeface="Arial"/>
              </a:endParaRPr>
            </a:p>
            <a:p>
              <a:pPr indent="-101600" lvl="0" marL="101600" rtl="0" algn="l">
                <a:spcBef>
                  <a:spcPts val="0"/>
                </a:spcBef>
                <a:spcAft>
                  <a:spcPts val="0"/>
                </a:spcAft>
                <a:buClr>
                  <a:schemeClr val="dk1"/>
                </a:buClr>
                <a:buSzPts val="1200"/>
                <a:buChar char="•"/>
              </a:pPr>
              <a:r>
                <a:rPr lang="en-GB" sz="1200">
                  <a:solidFill>
                    <a:schemeClr val="dk1"/>
                  </a:solidFill>
                </a:rPr>
                <a:t>In existing SOC</a:t>
              </a:r>
              <a:endParaRPr sz="1200">
                <a:solidFill>
                  <a:schemeClr val="dk1"/>
                </a:solidFill>
              </a:endParaRPr>
            </a:p>
            <a:p>
              <a:pPr indent="-101600" lvl="0" marL="101600" rtl="0" algn="l">
                <a:spcBef>
                  <a:spcPts val="0"/>
                </a:spcBef>
                <a:spcAft>
                  <a:spcPts val="0"/>
                </a:spcAft>
                <a:buClr>
                  <a:schemeClr val="dk1"/>
                </a:buClr>
                <a:buSzPts val="1200"/>
                <a:buChar char="•"/>
              </a:pPr>
              <a:r>
                <a:rPr lang="en-GB" sz="1200">
                  <a:solidFill>
                    <a:schemeClr val="dk1"/>
                  </a:solidFill>
                </a:rPr>
                <a:t>Standalone unit</a:t>
              </a:r>
              <a:endParaRPr sz="12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Investigators</a:t>
              </a:r>
              <a:endParaRPr b="0" i="0" sz="1100" u="none" cap="none" strike="noStrike">
                <a:solidFill>
                  <a:srgbClr val="000000"/>
                </a:solidFill>
                <a:latin typeface="Arial"/>
                <a:ea typeface="Arial"/>
                <a:cs typeface="Arial"/>
                <a:sym typeface="Arial"/>
              </a:endParaRPr>
            </a:p>
            <a:p>
              <a:pPr indent="-101600" lvl="0" marL="101600" rtl="0" algn="l">
                <a:spcBef>
                  <a:spcPts val="0"/>
                </a:spcBef>
                <a:spcAft>
                  <a:spcPts val="0"/>
                </a:spcAft>
                <a:buClr>
                  <a:schemeClr val="dk1"/>
                </a:buClr>
                <a:buSzPts val="1200"/>
                <a:buChar char="•"/>
              </a:pPr>
              <a:r>
                <a:rPr lang="en-GB" sz="1200">
                  <a:solidFill>
                    <a:schemeClr val="dk1"/>
                  </a:solidFill>
                </a:rPr>
                <a:t>Journalists</a:t>
              </a:r>
              <a:endParaRPr sz="1200">
                <a:solidFill>
                  <a:schemeClr val="dk1"/>
                </a:solidFill>
              </a:endParaRPr>
            </a:p>
            <a:p>
              <a:pPr indent="-101600" lvl="0" marL="101600" rtl="0" algn="l">
                <a:spcBef>
                  <a:spcPts val="0"/>
                </a:spcBef>
                <a:spcAft>
                  <a:spcPts val="0"/>
                </a:spcAft>
                <a:buClr>
                  <a:schemeClr val="dk1"/>
                </a:buClr>
                <a:buSzPts val="1200"/>
                <a:buChar char="•"/>
              </a:pPr>
              <a:r>
                <a:rPr lang="en-GB" sz="1200">
                  <a:solidFill>
                    <a:schemeClr val="dk1"/>
                  </a:solidFill>
                </a:rPr>
                <a:t>Academics</a:t>
              </a:r>
              <a:endParaRPr sz="1200">
                <a:solidFill>
                  <a:schemeClr val="dk1"/>
                </a:solidFill>
              </a:endParaRPr>
            </a:p>
            <a:p>
              <a:pPr indent="-101600" lvl="0" marL="101600" rtl="0" algn="l">
                <a:spcBef>
                  <a:spcPts val="0"/>
                </a:spcBef>
                <a:spcAft>
                  <a:spcPts val="0"/>
                </a:spcAft>
                <a:buClr>
                  <a:schemeClr val="dk1"/>
                </a:buClr>
                <a:buSzPts val="1200"/>
                <a:buChar char="•"/>
              </a:pPr>
              <a:r>
                <a:rPr lang="en-GB" sz="1200">
                  <a:solidFill>
                    <a:schemeClr val="dk1"/>
                  </a:solidFill>
                </a:rPr>
                <a:t>Independent journalists</a:t>
              </a:r>
              <a:endParaRPr sz="12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470" name="Google Shape;470;p42"/>
          <p:cNvGrpSpPr/>
          <p:nvPr/>
        </p:nvGrpSpPr>
        <p:grpSpPr>
          <a:xfrm>
            <a:off x="6051712" y="1455639"/>
            <a:ext cx="2407275" cy="2659500"/>
            <a:chOff x="-1" y="-1"/>
            <a:chExt cx="3209700" cy="3546000"/>
          </a:xfrm>
        </p:grpSpPr>
        <p:sp>
          <p:nvSpPr>
            <p:cNvPr id="471" name="Google Shape;471;p42"/>
            <p:cNvSpPr/>
            <p:nvPr/>
          </p:nvSpPr>
          <p:spPr>
            <a:xfrm>
              <a:off x="-1" y="-1"/>
              <a:ext cx="3209700" cy="35460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2" name="Google Shape;472;p42"/>
            <p:cNvSpPr txBox="1"/>
            <p:nvPr/>
          </p:nvSpPr>
          <p:spPr>
            <a:xfrm>
              <a:off x="12699" y="12699"/>
              <a:ext cx="3184200" cy="29247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Other Responders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Policymakers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Law enforcement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Corporations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Influencers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Nonprofits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Educators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Individual researchers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Concerned citizens</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3"/>
          <p:cNvSpPr txBox="1"/>
          <p:nvPr>
            <p:ph type="title"/>
          </p:nvPr>
        </p:nvSpPr>
        <p:spPr>
          <a:xfrm>
            <a:off x="198800" y="76200"/>
            <a:ext cx="8682900" cy="642300"/>
          </a:xfrm>
          <a:prstGeom prst="rect">
            <a:avLst/>
          </a:prstGeom>
          <a:noFill/>
          <a:ln>
            <a:noFill/>
          </a:ln>
        </p:spPr>
        <p:txBody>
          <a:bodyPr anchorCtr="0" anchor="ctr" bIns="34250" lIns="34250" spcFirstLastPara="1" rIns="34250" wrap="square" tIns="34250">
            <a:noAutofit/>
          </a:bodyPr>
          <a:lstStyle/>
          <a:p>
            <a:pPr indent="0" lvl="0" marL="0" rtl="0" algn="l">
              <a:lnSpc>
                <a:spcPct val="100000"/>
              </a:lnSpc>
              <a:spcBef>
                <a:spcPts val="0"/>
              </a:spcBef>
              <a:spcAft>
                <a:spcPts val="0"/>
              </a:spcAft>
              <a:buClr>
                <a:srgbClr val="FFFFFF"/>
              </a:buClr>
              <a:buSzPts val="2300"/>
              <a:buFont typeface="Arial"/>
              <a:buNone/>
            </a:pPr>
            <a:r>
              <a:rPr b="0" lang="en-GB" sz="3000"/>
              <a:t>Example </a:t>
            </a:r>
            <a:r>
              <a:rPr b="0" i="0" lang="en-GB" sz="3000" u="none" cap="none" strike="noStrike">
                <a:latin typeface="Arial"/>
                <a:ea typeface="Arial"/>
                <a:cs typeface="Arial"/>
                <a:sym typeface="Arial"/>
              </a:rPr>
              <a:t>Response Landscape </a:t>
            </a:r>
            <a:endParaRPr b="0" i="0" sz="3000" u="none" cap="none" strike="noStrike">
              <a:latin typeface="Arial"/>
              <a:ea typeface="Arial"/>
              <a:cs typeface="Arial"/>
              <a:sym typeface="Arial"/>
            </a:endParaRPr>
          </a:p>
          <a:p>
            <a:pPr indent="0" lvl="0" marL="0" rtl="0" algn="l">
              <a:lnSpc>
                <a:spcPct val="100000"/>
              </a:lnSpc>
              <a:spcBef>
                <a:spcPts val="0"/>
              </a:spcBef>
              <a:spcAft>
                <a:spcPts val="0"/>
              </a:spcAft>
              <a:buClr>
                <a:srgbClr val="FFFFFF"/>
              </a:buClr>
              <a:buSzPts val="2300"/>
              <a:buFont typeface="Arial"/>
              <a:buNone/>
            </a:pPr>
            <a:r>
              <a:rPr b="0" i="0" lang="en-GB" sz="3000" u="none" cap="none" strike="noStrike">
                <a:latin typeface="Arial"/>
                <a:ea typeface="Arial"/>
                <a:cs typeface="Arial"/>
                <a:sym typeface="Arial"/>
              </a:rPr>
              <a:t>(</a:t>
            </a:r>
            <a:r>
              <a:rPr b="0" lang="en-GB" sz="3000"/>
              <a:t>N</a:t>
            </a:r>
            <a:r>
              <a:rPr b="0" i="0" lang="en-GB" sz="3000" u="none" cap="none" strike="noStrike">
                <a:latin typeface="Arial"/>
                <a:ea typeface="Arial"/>
                <a:cs typeface="Arial"/>
                <a:sym typeface="Arial"/>
              </a:rPr>
              <a:t>eeds / </a:t>
            </a:r>
            <a:r>
              <a:rPr b="0" lang="en-GB" sz="3000"/>
              <a:t>W</a:t>
            </a:r>
            <a:r>
              <a:rPr b="0" i="0" lang="en-GB" sz="3000" u="none" cap="none" strike="noStrike">
                <a:latin typeface="Arial"/>
                <a:ea typeface="Arial"/>
                <a:cs typeface="Arial"/>
                <a:sym typeface="Arial"/>
              </a:rPr>
              <a:t>ork / </a:t>
            </a:r>
            <a:r>
              <a:rPr b="0" lang="en-GB" sz="3000"/>
              <a:t>G</a:t>
            </a:r>
            <a:r>
              <a:rPr b="0" i="0" lang="en-GB" sz="3000" u="none" cap="none" strike="noStrike">
                <a:latin typeface="Arial"/>
                <a:ea typeface="Arial"/>
                <a:cs typeface="Arial"/>
                <a:sym typeface="Arial"/>
              </a:rPr>
              <a:t>aps)</a:t>
            </a:r>
            <a:endParaRPr b="0" sz="3000"/>
          </a:p>
        </p:txBody>
      </p:sp>
      <p:grpSp>
        <p:nvGrpSpPr>
          <p:cNvPr id="478" name="Google Shape;478;p43"/>
          <p:cNvGrpSpPr/>
          <p:nvPr/>
        </p:nvGrpSpPr>
        <p:grpSpPr>
          <a:xfrm>
            <a:off x="366307" y="1174142"/>
            <a:ext cx="2407050" cy="2795175"/>
            <a:chOff x="-1" y="-1"/>
            <a:chExt cx="3209400" cy="3726900"/>
          </a:xfrm>
        </p:grpSpPr>
        <p:sp>
          <p:nvSpPr>
            <p:cNvPr id="479" name="Google Shape;479;p43"/>
            <p:cNvSpPr/>
            <p:nvPr/>
          </p:nvSpPr>
          <p:spPr>
            <a:xfrm>
              <a:off x="-1" y="-1"/>
              <a:ext cx="3209400" cy="37269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3"/>
            <p:cNvSpPr txBox="1"/>
            <p:nvPr/>
          </p:nvSpPr>
          <p:spPr>
            <a:xfrm>
              <a:off x="12699" y="12699"/>
              <a:ext cx="3183900" cy="23910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Risk Reduction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Media and influence literacy</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information landscaping</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Other risk reduction</a:t>
              </a:r>
              <a:endParaRPr b="0" i="0" sz="1100" u="none" cap="none" strike="noStrike">
                <a:solidFill>
                  <a:srgbClr val="000000"/>
                </a:solidFill>
                <a:latin typeface="Arial"/>
                <a:ea typeface="Arial"/>
                <a:cs typeface="Arial"/>
                <a:sym typeface="Arial"/>
              </a:endParaRPr>
            </a:p>
          </p:txBody>
        </p:sp>
      </p:grpSp>
      <p:grpSp>
        <p:nvGrpSpPr>
          <p:cNvPr id="481" name="Google Shape;481;p43"/>
          <p:cNvGrpSpPr/>
          <p:nvPr/>
        </p:nvGrpSpPr>
        <p:grpSpPr>
          <a:xfrm>
            <a:off x="3285675" y="1174142"/>
            <a:ext cx="2407050" cy="1587225"/>
            <a:chOff x="0" y="0"/>
            <a:chExt cx="3209400" cy="2116300"/>
          </a:xfrm>
        </p:grpSpPr>
        <p:sp>
          <p:nvSpPr>
            <p:cNvPr id="482" name="Google Shape;482;p43"/>
            <p:cNvSpPr/>
            <p:nvPr/>
          </p:nvSpPr>
          <p:spPr>
            <a:xfrm>
              <a:off x="0" y="0"/>
              <a:ext cx="3209400" cy="17901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3"/>
            <p:cNvSpPr txBox="1"/>
            <p:nvPr/>
          </p:nvSpPr>
          <p:spPr>
            <a:xfrm>
              <a:off x="12699" y="12700"/>
              <a:ext cx="3183900" cy="21036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Monitoring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Radio, TV, newspapers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Social media platforms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Tips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 name="Google Shape;484;p43"/>
          <p:cNvGrpSpPr/>
          <p:nvPr/>
        </p:nvGrpSpPr>
        <p:grpSpPr>
          <a:xfrm>
            <a:off x="3285674" y="2796018"/>
            <a:ext cx="2407050" cy="1804050"/>
            <a:chOff x="-1" y="-1"/>
            <a:chExt cx="3209400" cy="2405400"/>
          </a:xfrm>
        </p:grpSpPr>
        <p:sp>
          <p:nvSpPr>
            <p:cNvPr id="485" name="Google Shape;485;p43"/>
            <p:cNvSpPr/>
            <p:nvPr/>
          </p:nvSpPr>
          <p:spPr>
            <a:xfrm>
              <a:off x="-1" y="-1"/>
              <a:ext cx="3209400" cy="24054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3"/>
            <p:cNvSpPr txBox="1"/>
            <p:nvPr/>
          </p:nvSpPr>
          <p:spPr>
            <a:xfrm>
              <a:off x="12699" y="12699"/>
              <a:ext cx="3183900" cy="23910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Analysis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Tier 1 (creates tickets)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Tier 2 (creates mitigations)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Tier 3 (creates reports)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Tier 4 (coordination)</a:t>
              </a:r>
              <a:endParaRPr b="0" i="0" sz="1100" u="none" cap="none" strike="noStrike">
                <a:solidFill>
                  <a:srgbClr val="000000"/>
                </a:solidFill>
                <a:latin typeface="Arial"/>
                <a:ea typeface="Arial"/>
                <a:cs typeface="Arial"/>
                <a:sym typeface="Arial"/>
              </a:endParaRPr>
            </a:p>
          </p:txBody>
        </p:sp>
      </p:grpSp>
      <p:grpSp>
        <p:nvGrpSpPr>
          <p:cNvPr id="487" name="Google Shape;487;p43"/>
          <p:cNvGrpSpPr/>
          <p:nvPr/>
        </p:nvGrpSpPr>
        <p:grpSpPr>
          <a:xfrm>
            <a:off x="6205058" y="1174142"/>
            <a:ext cx="2407050" cy="2795175"/>
            <a:chOff x="-1" y="-1"/>
            <a:chExt cx="3209400" cy="3726900"/>
          </a:xfrm>
        </p:grpSpPr>
        <p:sp>
          <p:nvSpPr>
            <p:cNvPr id="488" name="Google Shape;488;p43"/>
            <p:cNvSpPr/>
            <p:nvPr/>
          </p:nvSpPr>
          <p:spPr>
            <a:xfrm>
              <a:off x="-1" y="-1"/>
              <a:ext cx="3209400" cy="37269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3"/>
            <p:cNvSpPr txBox="1"/>
            <p:nvPr/>
          </p:nvSpPr>
          <p:spPr>
            <a:xfrm>
              <a:off x="12699" y="12699"/>
              <a:ext cx="3183900" cy="35403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Response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Messaging</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prebunk</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debunk</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counternarratives</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amplification</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Actions</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removal</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other actions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GB" sz="1400" u="none" cap="none" strike="noStrike">
                  <a:solidFill>
                    <a:srgbClr val="000000"/>
                  </a:solidFill>
                  <a:latin typeface="Arial"/>
                  <a:ea typeface="Arial"/>
                  <a:cs typeface="Arial"/>
                  <a:sym typeface="Arial"/>
                </a:rPr>
                <a:t>Reach</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4"/>
          <p:cNvSpPr txBox="1"/>
          <p:nvPr>
            <p:ph type="title"/>
          </p:nvPr>
        </p:nvSpPr>
        <p:spPr>
          <a:xfrm>
            <a:off x="198800" y="0"/>
            <a:ext cx="8682900" cy="6423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b="0" lang="en-GB" sz="3000">
                <a:latin typeface="Arial"/>
                <a:ea typeface="Arial"/>
                <a:cs typeface="Arial"/>
                <a:sym typeface="Arial"/>
              </a:rPr>
              <a:t>Example </a:t>
            </a:r>
            <a:r>
              <a:rPr b="0" i="0" lang="en-GB" sz="3000" u="none" cap="none" strike="noStrike">
                <a:latin typeface="Arial"/>
                <a:ea typeface="Arial"/>
                <a:cs typeface="Arial"/>
                <a:sym typeface="Arial"/>
              </a:rPr>
              <a:t>Responder Behaviours</a:t>
            </a:r>
            <a:endParaRPr sz="3000"/>
          </a:p>
        </p:txBody>
      </p:sp>
      <p:pic>
        <p:nvPicPr>
          <p:cNvPr descr="Google Shape;801;gccdda87118_0_1830" id="495" name="Google Shape;495;p44"/>
          <p:cNvPicPr preferRelativeResize="0"/>
          <p:nvPr/>
        </p:nvPicPr>
        <p:blipFill rotWithShape="1">
          <a:blip r:embed="rId3">
            <a:alphaModFix/>
          </a:blip>
          <a:srcRect b="0" l="0" r="0" t="0"/>
          <a:stretch/>
        </p:blipFill>
        <p:spPr>
          <a:xfrm>
            <a:off x="4770113" y="1153781"/>
            <a:ext cx="4262213" cy="2124263"/>
          </a:xfrm>
          <a:prstGeom prst="rect">
            <a:avLst/>
          </a:prstGeom>
          <a:noFill/>
          <a:ln>
            <a:noFill/>
          </a:ln>
        </p:spPr>
      </p:pic>
      <p:sp>
        <p:nvSpPr>
          <p:cNvPr id="496" name="Google Shape;496;p44"/>
          <p:cNvSpPr txBox="1"/>
          <p:nvPr/>
        </p:nvSpPr>
        <p:spPr>
          <a:xfrm>
            <a:off x="207356" y="1207781"/>
            <a:ext cx="4622100" cy="2847600"/>
          </a:xfrm>
          <a:prstGeom prst="rect">
            <a:avLst/>
          </a:prstGeom>
          <a:noFill/>
          <a:ln>
            <a:noFill/>
          </a:ln>
        </p:spPr>
        <p:txBody>
          <a:bodyPr anchorCtr="0" anchor="t" bIns="68550" lIns="68550" spcFirstLastPara="1" rIns="68550" wrap="square" tIns="68550">
            <a:spAutoFit/>
          </a:bodyPr>
          <a:lstStyle/>
          <a:p>
            <a:pPr indent="-234950" lvl="0" marL="342900" marR="0" rtl="0" algn="l">
              <a:lnSpc>
                <a:spcPct val="150000"/>
              </a:lnSpc>
              <a:spcBef>
                <a:spcPts val="0"/>
              </a:spcBef>
              <a:spcAft>
                <a:spcPts val="0"/>
              </a:spcAft>
              <a:buClr>
                <a:schemeClr val="dk2"/>
              </a:buClr>
              <a:buSzPts val="1100"/>
              <a:buFont typeface="Helvetica Neue"/>
              <a:buChar char="●"/>
            </a:pPr>
            <a:r>
              <a:rPr b="0" i="0" lang="en-GB" sz="1100" u="none" cap="none" strike="noStrike">
                <a:solidFill>
                  <a:schemeClr val="dk2"/>
                </a:solidFill>
                <a:latin typeface="Open Sans"/>
                <a:ea typeface="Open Sans"/>
                <a:cs typeface="Open Sans"/>
                <a:sym typeface="Open Sans"/>
              </a:rPr>
              <a:t>C00009: Educate high profile influencers on best practices</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1" i="0" lang="en-GB" sz="1100" u="none" cap="none" strike="noStrike">
                <a:solidFill>
                  <a:schemeClr val="dk2"/>
                </a:solidFill>
                <a:latin typeface="Open Sans"/>
                <a:ea typeface="Open Sans"/>
                <a:cs typeface="Open Sans"/>
                <a:sym typeface="Open Sans"/>
              </a:rPr>
              <a:t>C00008: Create shared fact-checking database</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GB" sz="1100" u="none" cap="none" strike="noStrike">
                <a:solidFill>
                  <a:schemeClr val="dk2"/>
                </a:solidFill>
                <a:latin typeface="Open Sans"/>
                <a:ea typeface="Open Sans"/>
                <a:cs typeface="Open Sans"/>
                <a:sym typeface="Open Sans"/>
              </a:rPr>
              <a:t>C00042: Address truth contained in narratives</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GB" sz="1100" u="none" cap="none" strike="noStrike">
                <a:solidFill>
                  <a:schemeClr val="dk2"/>
                </a:solidFill>
                <a:latin typeface="Open Sans"/>
                <a:ea typeface="Open Sans"/>
                <a:cs typeface="Open Sans"/>
                <a:sym typeface="Open Sans"/>
              </a:rPr>
              <a:t>C00030: Develop a compelling counter narrative (truth based)</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GB" sz="1100" u="none" cap="none" strike="noStrike">
                <a:solidFill>
                  <a:schemeClr val="dk2"/>
                </a:solidFill>
                <a:latin typeface="Open Sans"/>
                <a:ea typeface="Open Sans"/>
                <a:cs typeface="Open Sans"/>
                <a:sym typeface="Open Sans"/>
              </a:rPr>
              <a:t>C00093: Influencer code of conduct</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GB" sz="1100" u="none" cap="none" strike="noStrike">
                <a:solidFill>
                  <a:schemeClr val="dk2"/>
                </a:solidFill>
                <a:latin typeface="Open Sans"/>
                <a:ea typeface="Open Sans"/>
                <a:cs typeface="Open Sans"/>
                <a:sym typeface="Open Sans"/>
              </a:rPr>
              <a:t>C00193: promotion of a “higher standard of journalism”</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GB" sz="1100" u="none" cap="none" strike="noStrike">
                <a:solidFill>
                  <a:schemeClr val="dk2"/>
                </a:solidFill>
                <a:latin typeface="Open Sans"/>
                <a:ea typeface="Open Sans"/>
                <a:cs typeface="Open Sans"/>
                <a:sym typeface="Open Sans"/>
              </a:rPr>
              <a:t>C00073: Inoculate populations through media literacy training</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GB" sz="1100" u="none" cap="none" strike="noStrike">
                <a:solidFill>
                  <a:schemeClr val="dk2"/>
                </a:solidFill>
                <a:latin typeface="Open Sans"/>
                <a:ea typeface="Open Sans"/>
                <a:cs typeface="Open Sans"/>
                <a:sym typeface="Open Sans"/>
              </a:rPr>
              <a:t>C00197: remove suspicious accounts</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GB" sz="1100" u="none" cap="none" strike="noStrike">
                <a:solidFill>
                  <a:schemeClr val="dk2"/>
                </a:solidFill>
                <a:latin typeface="Open Sans"/>
                <a:ea typeface="Open Sans"/>
                <a:cs typeface="Open Sans"/>
                <a:sym typeface="Open Sans"/>
              </a:rPr>
              <a:t>C00174: Create a healthier news environment</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1" i="0" lang="en-GB" sz="1100" u="none" cap="none" strike="noStrike">
                <a:solidFill>
                  <a:schemeClr val="dk2"/>
                </a:solidFill>
                <a:latin typeface="Open Sans"/>
                <a:ea typeface="Open Sans"/>
                <a:cs typeface="Open Sans"/>
                <a:sym typeface="Open Sans"/>
              </a:rPr>
              <a:t>C00205: strong dialogue between the federal government and private sector to encourage better reporting</a:t>
            </a:r>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5"/>
          <p:cNvSpPr txBox="1"/>
          <p:nvPr>
            <p:ph type="title"/>
          </p:nvPr>
        </p:nvSpPr>
        <p:spPr>
          <a:xfrm>
            <a:off x="198800" y="0"/>
            <a:ext cx="8682900" cy="6423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SzPts val="1400"/>
              <a:buNone/>
            </a:pPr>
            <a:r>
              <a:rPr lang="en-GB" sz="3000"/>
              <a:t>Practical: Resource Allocation</a:t>
            </a:r>
            <a:endParaRPr sz="3000"/>
          </a:p>
        </p:txBody>
      </p:sp>
      <p:sp>
        <p:nvSpPr>
          <p:cNvPr id="502" name="Google Shape;502;p45"/>
          <p:cNvSpPr txBox="1"/>
          <p:nvPr>
            <p:ph idx="1" type="body"/>
          </p:nvPr>
        </p:nvSpPr>
        <p:spPr>
          <a:xfrm>
            <a:off x="267850" y="731850"/>
            <a:ext cx="6558300" cy="1206300"/>
          </a:xfrm>
          <a:prstGeom prst="rect">
            <a:avLst/>
          </a:prstGeom>
          <a:noFill/>
          <a:ln>
            <a:noFill/>
          </a:ln>
        </p:spPr>
        <p:txBody>
          <a:bodyPr anchorCtr="0" anchor="t" bIns="34250" lIns="34250" spcFirstLastPara="1" rIns="34250" wrap="square" tIns="34250">
            <a:noAutofit/>
          </a:bodyPr>
          <a:lstStyle/>
          <a:p>
            <a:pPr indent="-273050" lvl="0" marL="342900" rtl="0" algn="l">
              <a:lnSpc>
                <a:spcPct val="100000"/>
              </a:lnSpc>
              <a:spcBef>
                <a:spcPts val="800"/>
              </a:spcBef>
              <a:spcAft>
                <a:spcPts val="0"/>
              </a:spcAft>
              <a:buSzPts val="1700"/>
              <a:buChar char="•"/>
            </a:pPr>
            <a:r>
              <a:rPr lang="en-GB" sz="1700"/>
              <a:t>Tagging needs and groups with AMITT labels</a:t>
            </a:r>
            <a:endParaRPr sz="1700"/>
          </a:p>
          <a:p>
            <a:pPr indent="-273050" lvl="0" marL="342900" rtl="0" algn="l">
              <a:lnSpc>
                <a:spcPct val="100000"/>
              </a:lnSpc>
              <a:spcBef>
                <a:spcPts val="0"/>
              </a:spcBef>
              <a:spcAft>
                <a:spcPts val="0"/>
              </a:spcAft>
              <a:buSzPts val="1700"/>
              <a:buChar char="•"/>
            </a:pPr>
            <a:r>
              <a:rPr lang="en-GB" sz="1700"/>
              <a:t>Building collaboration mechanisms to reduce lost tips and repeated collection</a:t>
            </a:r>
            <a:endParaRPr sz="1700"/>
          </a:p>
          <a:p>
            <a:pPr indent="-273050" lvl="0" marL="342900" rtl="0" algn="l">
              <a:lnSpc>
                <a:spcPct val="100000"/>
              </a:lnSpc>
              <a:spcBef>
                <a:spcPts val="0"/>
              </a:spcBef>
              <a:spcAft>
                <a:spcPts val="0"/>
              </a:spcAft>
              <a:buSzPts val="1700"/>
              <a:buChar char="•"/>
            </a:pPr>
            <a:r>
              <a:rPr lang="en-GB" sz="1700"/>
              <a:t>Designing for future potential surges</a:t>
            </a:r>
            <a:endParaRPr sz="1700"/>
          </a:p>
          <a:p>
            <a:pPr indent="-273050" lvl="0" marL="342900" rtl="0" algn="l">
              <a:lnSpc>
                <a:spcPct val="100000"/>
              </a:lnSpc>
              <a:spcBef>
                <a:spcPts val="0"/>
              </a:spcBef>
              <a:spcAft>
                <a:spcPts val="0"/>
              </a:spcAft>
              <a:buClr>
                <a:schemeClr val="lt1"/>
              </a:buClr>
              <a:buSzPts val="1700"/>
              <a:buChar char="•"/>
            </a:pPr>
            <a:r>
              <a:rPr lang="en-GB" sz="1700">
                <a:solidFill>
                  <a:schemeClr val="lt1"/>
                </a:solidFill>
              </a:rPr>
              <a:t>Automating repetitive jobs to reduce load on humans</a:t>
            </a:r>
            <a:endParaRPr sz="1700"/>
          </a:p>
        </p:txBody>
      </p:sp>
      <p:pic>
        <p:nvPicPr>
          <p:cNvPr id="503" name="Google Shape;503;p45"/>
          <p:cNvPicPr preferRelativeResize="0"/>
          <p:nvPr/>
        </p:nvPicPr>
        <p:blipFill rotWithShape="1">
          <a:blip r:embed="rId3">
            <a:alphaModFix/>
          </a:blip>
          <a:srcRect b="0" l="0" r="0" t="0"/>
          <a:stretch/>
        </p:blipFill>
        <p:spPr>
          <a:xfrm>
            <a:off x="374287" y="1958156"/>
            <a:ext cx="8263013" cy="2783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6"/>
          <p:cNvSpPr txBox="1"/>
          <p:nvPr>
            <p:ph type="ctrTitle"/>
          </p:nvPr>
        </p:nvSpPr>
        <p:spPr>
          <a:xfrm>
            <a:off x="824000" y="10244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Session 3.2: Response</a:t>
            </a:r>
            <a:endParaRPr/>
          </a:p>
        </p:txBody>
      </p:sp>
      <p:sp>
        <p:nvSpPr>
          <p:cNvPr id="509" name="Google Shape;509;p46"/>
          <p:cNvSpPr txBox="1"/>
          <p:nvPr>
            <p:ph idx="1" type="subTitle"/>
          </p:nvPr>
        </p:nvSpPr>
        <p:spPr>
          <a:xfrm>
            <a:off x="824000" y="388205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Disinformation/Malign Influence Training </a:t>
            </a:r>
            <a:endParaRPr/>
          </a:p>
          <a:p>
            <a:pPr indent="0" lvl="0" marL="0" rtl="0" algn="l">
              <a:spcBef>
                <a:spcPts val="0"/>
              </a:spcBef>
              <a:spcAft>
                <a:spcPts val="0"/>
              </a:spcAft>
              <a:buNone/>
            </a:pPr>
            <a:r>
              <a:rPr lang="en-GB"/>
              <a:t>SJ Terp &amp; P Breuer, Threet Consulting | 2021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7"/>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Response</a:t>
            </a:r>
            <a:endParaRPr/>
          </a:p>
        </p:txBody>
      </p:sp>
      <p:sp>
        <p:nvSpPr>
          <p:cNvPr id="515" name="Google Shape;515;p47"/>
          <p:cNvSpPr txBox="1"/>
          <p:nvPr>
            <p:ph idx="1" type="body"/>
          </p:nvPr>
        </p:nvSpPr>
        <p:spPr>
          <a:xfrm>
            <a:off x="267850" y="808050"/>
            <a:ext cx="3430500" cy="372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a:solidFill>
                  <a:srgbClr val="000000"/>
                </a:solidFill>
                <a:latin typeface="Avenir"/>
                <a:ea typeface="Avenir"/>
                <a:cs typeface="Avenir"/>
                <a:sym typeface="Avenir"/>
              </a:rPr>
              <a:t>Responders</a:t>
            </a:r>
            <a:endParaRPr b="1">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Responder types</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Building response communities</a:t>
            </a:r>
            <a:endParaRPr>
              <a:solidFill>
                <a:srgbClr val="000000"/>
              </a:solidFill>
              <a:latin typeface="Avenir"/>
              <a:ea typeface="Avenir"/>
              <a:cs typeface="Avenir"/>
              <a:sym typeface="Avenir"/>
            </a:endParaRPr>
          </a:p>
          <a:p>
            <a:pPr indent="-311150" lvl="1" marL="914400" rtl="0" algn="l">
              <a:lnSpc>
                <a:spcPct val="100000"/>
              </a:lnSpc>
              <a:spcBef>
                <a:spcPts val="0"/>
              </a:spcBef>
              <a:spcAft>
                <a:spcPts val="0"/>
              </a:spcAft>
              <a:buClr>
                <a:srgbClr val="000000"/>
              </a:buClr>
              <a:buSzPts val="1300"/>
              <a:buFont typeface="Avenir"/>
              <a:buChar char="o"/>
            </a:pPr>
            <a:r>
              <a:rPr lang="en-GB" sz="1300">
                <a:solidFill>
                  <a:srgbClr val="000000"/>
                </a:solidFill>
                <a:latin typeface="Avenir"/>
                <a:ea typeface="Avenir"/>
                <a:cs typeface="Avenir"/>
                <a:sym typeface="Avenir"/>
              </a:rPr>
              <a:t>types of misinformation and disinformation response groups that exist</a:t>
            </a:r>
            <a:endParaRPr sz="1300">
              <a:solidFill>
                <a:srgbClr val="000000"/>
              </a:solidFill>
              <a:latin typeface="Avenir"/>
              <a:ea typeface="Avenir"/>
              <a:cs typeface="Avenir"/>
              <a:sym typeface="Avenir"/>
            </a:endParaRPr>
          </a:p>
          <a:p>
            <a:pPr indent="-311150" lvl="1" marL="914400" rtl="0" algn="l">
              <a:lnSpc>
                <a:spcPct val="100000"/>
              </a:lnSpc>
              <a:spcBef>
                <a:spcPts val="0"/>
              </a:spcBef>
              <a:spcAft>
                <a:spcPts val="0"/>
              </a:spcAft>
              <a:buClr>
                <a:srgbClr val="000000"/>
              </a:buClr>
              <a:buSzPts val="1300"/>
              <a:buFont typeface="Avenir"/>
              <a:buChar char="o"/>
            </a:pPr>
            <a:r>
              <a:rPr lang="en-GB" sz="1300">
                <a:solidFill>
                  <a:srgbClr val="000000"/>
                </a:solidFill>
                <a:latin typeface="Avenir"/>
                <a:ea typeface="Avenir"/>
                <a:cs typeface="Avenir"/>
                <a:sym typeface="Avenir"/>
              </a:rPr>
              <a:t>types of responses that they can and do implement.</a:t>
            </a:r>
            <a:endParaRPr sz="1300">
              <a:solidFill>
                <a:srgbClr val="000000"/>
              </a:solidFill>
              <a:latin typeface="Avenir"/>
              <a:ea typeface="Avenir"/>
              <a:cs typeface="Avenir"/>
              <a:sym typeface="Avenir"/>
            </a:endParaRPr>
          </a:p>
          <a:p>
            <a:pPr indent="-311150" lvl="1" marL="914400" rtl="0" algn="l">
              <a:lnSpc>
                <a:spcPct val="100000"/>
              </a:lnSpc>
              <a:spcBef>
                <a:spcPts val="0"/>
              </a:spcBef>
              <a:spcAft>
                <a:spcPts val="0"/>
              </a:spcAft>
              <a:buClr>
                <a:srgbClr val="000000"/>
              </a:buClr>
              <a:buSzPts val="1300"/>
              <a:buFont typeface="Avenir"/>
              <a:buChar char="o"/>
            </a:pPr>
            <a:r>
              <a:rPr lang="en-GB" sz="1300">
                <a:solidFill>
                  <a:srgbClr val="000000"/>
                </a:solidFill>
                <a:latin typeface="Avenir"/>
                <a:ea typeface="Avenir"/>
                <a:cs typeface="Avenir"/>
                <a:sym typeface="Avenir"/>
              </a:rPr>
              <a:t>how to share information between responding groups. </a:t>
            </a:r>
            <a:endParaRPr sz="13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b="1">
              <a:solidFill>
                <a:srgbClr val="000000"/>
              </a:solidFill>
              <a:latin typeface="Avenir"/>
              <a:ea typeface="Avenir"/>
              <a:cs typeface="Avenir"/>
              <a:sym typeface="Avenir"/>
            </a:endParaRPr>
          </a:p>
        </p:txBody>
      </p:sp>
      <p:sp>
        <p:nvSpPr>
          <p:cNvPr id="516" name="Google Shape;516;p47"/>
          <p:cNvSpPr txBox="1"/>
          <p:nvPr>
            <p:ph idx="2" type="body"/>
          </p:nvPr>
        </p:nvSpPr>
        <p:spPr>
          <a:xfrm>
            <a:off x="4903650" y="808050"/>
            <a:ext cx="3430500" cy="372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solidFill>
                  <a:srgbClr val="000000"/>
                </a:solidFill>
                <a:latin typeface="Avenir"/>
                <a:ea typeface="Avenir"/>
                <a:cs typeface="Avenir"/>
                <a:sym typeface="Avenir"/>
              </a:rPr>
              <a:t>Responses</a:t>
            </a:r>
            <a:endParaRPr>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Message-based responses: countermessaging, prebunking, debunking</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Action-based responses</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First, do no harm</a:t>
            </a:r>
            <a:endParaRPr b="1">
              <a:solidFill>
                <a:srgbClr val="000000"/>
              </a:solidFill>
              <a:latin typeface="Avenir"/>
              <a:ea typeface="Avenir"/>
              <a:cs typeface="Avenir"/>
              <a:sym typeface="Avenir"/>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1"/>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Cognitive Security Ecosystems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Responders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9"/>
          <p:cNvSpPr txBox="1"/>
          <p:nvPr>
            <p:ph type="title"/>
          </p:nvPr>
        </p:nvSpPr>
        <p:spPr>
          <a:xfrm>
            <a:off x="506699" y="19050"/>
            <a:ext cx="8130600" cy="6141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lang="en-GB"/>
              <a:t>Responder Types</a:t>
            </a:r>
            <a:endParaRPr/>
          </a:p>
        </p:txBody>
      </p:sp>
      <p:sp>
        <p:nvSpPr>
          <p:cNvPr id="527" name="Google Shape;527;p49"/>
          <p:cNvSpPr txBox="1"/>
          <p:nvPr>
            <p:ph idx="1" type="body"/>
          </p:nvPr>
        </p:nvSpPr>
        <p:spPr>
          <a:xfrm>
            <a:off x="506700" y="787856"/>
            <a:ext cx="3324600" cy="3717300"/>
          </a:xfrm>
          <a:prstGeom prst="rect">
            <a:avLst/>
          </a:prstGeom>
          <a:noFill/>
          <a:ln>
            <a:noFill/>
          </a:ln>
        </p:spPr>
        <p:txBody>
          <a:bodyPr anchorCtr="0" anchor="t" bIns="34250" lIns="34250" spcFirstLastPara="1" rIns="34250" wrap="square" tIns="34250">
            <a:normAutofit/>
          </a:bodyPr>
          <a:lstStyle/>
          <a:p>
            <a:pPr indent="-342900" lvl="0" marL="457200" rtl="0" algn="l">
              <a:lnSpc>
                <a:spcPct val="150000"/>
              </a:lnSpc>
              <a:spcBef>
                <a:spcPts val="0"/>
              </a:spcBef>
              <a:spcAft>
                <a:spcPts val="0"/>
              </a:spcAft>
              <a:buSzPts val="1800"/>
              <a:buFont typeface="Corbel"/>
              <a:buChar char="●"/>
            </a:pPr>
            <a:r>
              <a:rPr lang="en-GB" sz="1800">
                <a:latin typeface="Corbel"/>
                <a:ea typeface="Corbel"/>
                <a:cs typeface="Corbel"/>
                <a:sym typeface="Corbel"/>
              </a:rPr>
              <a:t>Government/ LE</a:t>
            </a:r>
            <a:endParaRPr sz="1800">
              <a:latin typeface="Corbel"/>
              <a:ea typeface="Corbel"/>
              <a:cs typeface="Corbel"/>
              <a:sym typeface="Corbel"/>
            </a:endParaRPr>
          </a:p>
          <a:p>
            <a:pPr indent="-342900" lvl="0" marL="457200" rtl="0" algn="l">
              <a:lnSpc>
                <a:spcPct val="150000"/>
              </a:lnSpc>
              <a:spcBef>
                <a:spcPts val="0"/>
              </a:spcBef>
              <a:spcAft>
                <a:spcPts val="0"/>
              </a:spcAft>
              <a:buSzPts val="1800"/>
              <a:buFont typeface="Corbel"/>
              <a:buChar char="●"/>
            </a:pPr>
            <a:r>
              <a:rPr lang="en-GB" sz="1800">
                <a:latin typeface="Corbel"/>
                <a:ea typeface="Corbel"/>
                <a:cs typeface="Corbel"/>
                <a:sym typeface="Corbel"/>
              </a:rPr>
              <a:t>Platform</a:t>
            </a:r>
            <a:endParaRPr sz="1800">
              <a:latin typeface="Corbel"/>
              <a:ea typeface="Corbel"/>
              <a:cs typeface="Corbel"/>
              <a:sym typeface="Corbel"/>
            </a:endParaRPr>
          </a:p>
          <a:p>
            <a:pPr indent="-342900" lvl="0" marL="457200" rtl="0" algn="l">
              <a:lnSpc>
                <a:spcPct val="150000"/>
              </a:lnSpc>
              <a:spcBef>
                <a:spcPts val="0"/>
              </a:spcBef>
              <a:spcAft>
                <a:spcPts val="0"/>
              </a:spcAft>
              <a:buSzPts val="1800"/>
              <a:buFont typeface="Corbel"/>
              <a:buChar char="●"/>
            </a:pPr>
            <a:r>
              <a:rPr lang="en-GB" sz="1800">
                <a:latin typeface="Corbel"/>
                <a:ea typeface="Corbel"/>
                <a:cs typeface="Corbel"/>
                <a:sym typeface="Corbel"/>
              </a:rPr>
              <a:t>Corporation</a:t>
            </a:r>
            <a:endParaRPr sz="1800">
              <a:latin typeface="Corbel"/>
              <a:ea typeface="Corbel"/>
              <a:cs typeface="Corbel"/>
              <a:sym typeface="Corbel"/>
            </a:endParaRPr>
          </a:p>
          <a:p>
            <a:pPr indent="-342900" lvl="0" marL="457200" rtl="0" algn="l">
              <a:lnSpc>
                <a:spcPct val="150000"/>
              </a:lnSpc>
              <a:spcBef>
                <a:spcPts val="0"/>
              </a:spcBef>
              <a:spcAft>
                <a:spcPts val="0"/>
              </a:spcAft>
              <a:buSzPts val="1800"/>
              <a:buFont typeface="Corbel"/>
              <a:buChar char="●"/>
            </a:pPr>
            <a:r>
              <a:rPr lang="en-GB" sz="1800">
                <a:latin typeface="Corbel"/>
                <a:ea typeface="Corbel"/>
                <a:cs typeface="Corbel"/>
                <a:sym typeface="Corbel"/>
              </a:rPr>
              <a:t>Media</a:t>
            </a:r>
            <a:endParaRPr sz="1800">
              <a:latin typeface="Corbel"/>
              <a:ea typeface="Corbel"/>
              <a:cs typeface="Corbel"/>
              <a:sym typeface="Corbel"/>
            </a:endParaRPr>
          </a:p>
          <a:p>
            <a:pPr indent="-342900" lvl="0" marL="457200" rtl="0" algn="l">
              <a:lnSpc>
                <a:spcPct val="150000"/>
              </a:lnSpc>
              <a:spcBef>
                <a:spcPts val="0"/>
              </a:spcBef>
              <a:spcAft>
                <a:spcPts val="0"/>
              </a:spcAft>
              <a:buSzPts val="1800"/>
              <a:buFont typeface="Corbel"/>
              <a:buChar char="●"/>
            </a:pPr>
            <a:r>
              <a:rPr lang="en-GB" sz="1800">
                <a:latin typeface="Corbel"/>
                <a:ea typeface="Corbel"/>
                <a:cs typeface="Corbel"/>
                <a:sym typeface="Corbel"/>
              </a:rPr>
              <a:t>Educator</a:t>
            </a:r>
            <a:endParaRPr sz="1800">
              <a:latin typeface="Corbel"/>
              <a:ea typeface="Corbel"/>
              <a:cs typeface="Corbel"/>
              <a:sym typeface="Corbel"/>
            </a:endParaRPr>
          </a:p>
          <a:p>
            <a:pPr indent="-342900" lvl="0" marL="457200" rtl="0" algn="l">
              <a:lnSpc>
                <a:spcPct val="150000"/>
              </a:lnSpc>
              <a:spcBef>
                <a:spcPts val="0"/>
              </a:spcBef>
              <a:spcAft>
                <a:spcPts val="0"/>
              </a:spcAft>
              <a:buSzPts val="1800"/>
              <a:buFont typeface="Corbel"/>
              <a:buChar char="●"/>
            </a:pPr>
            <a:r>
              <a:rPr lang="en-GB" sz="1800">
                <a:latin typeface="Corbel"/>
                <a:ea typeface="Corbel"/>
                <a:cs typeface="Corbel"/>
                <a:sym typeface="Corbel"/>
              </a:rPr>
              <a:t>Nonprofit</a:t>
            </a:r>
            <a:endParaRPr sz="1800">
              <a:latin typeface="Corbel"/>
              <a:ea typeface="Corbel"/>
              <a:cs typeface="Corbel"/>
              <a:sym typeface="Corbel"/>
            </a:endParaRPr>
          </a:p>
          <a:p>
            <a:pPr indent="-342900" lvl="0" marL="457200" rtl="0" algn="l">
              <a:lnSpc>
                <a:spcPct val="150000"/>
              </a:lnSpc>
              <a:spcBef>
                <a:spcPts val="0"/>
              </a:spcBef>
              <a:spcAft>
                <a:spcPts val="0"/>
              </a:spcAft>
              <a:buSzPts val="1800"/>
              <a:buFont typeface="Corbel"/>
              <a:buChar char="●"/>
            </a:pPr>
            <a:r>
              <a:rPr lang="en-GB" sz="1800">
                <a:latin typeface="Corbel"/>
                <a:ea typeface="Corbel"/>
                <a:cs typeface="Corbel"/>
                <a:sym typeface="Corbel"/>
              </a:rPr>
              <a:t>General Public</a:t>
            </a:r>
            <a:endParaRPr sz="1800">
              <a:latin typeface="Corbel"/>
              <a:ea typeface="Corbel"/>
              <a:cs typeface="Corbel"/>
              <a:sym typeface="Corbel"/>
            </a:endParaRPr>
          </a:p>
          <a:p>
            <a:pPr indent="-342900" lvl="0" marL="457200" rtl="0" algn="l">
              <a:lnSpc>
                <a:spcPct val="150000"/>
              </a:lnSpc>
              <a:spcBef>
                <a:spcPts val="0"/>
              </a:spcBef>
              <a:spcAft>
                <a:spcPts val="0"/>
              </a:spcAft>
              <a:buSzPts val="1800"/>
              <a:buFont typeface="Corbel"/>
              <a:buChar char="●"/>
            </a:pPr>
            <a:r>
              <a:rPr lang="en-GB" sz="1800">
                <a:latin typeface="Corbel"/>
                <a:ea typeface="Corbel"/>
                <a:cs typeface="Corbel"/>
                <a:sym typeface="Corbel"/>
              </a:rPr>
              <a:t>Community group</a:t>
            </a:r>
            <a:endParaRPr sz="1800">
              <a:latin typeface="Corbel"/>
              <a:ea typeface="Corbel"/>
              <a:cs typeface="Corbel"/>
              <a:sym typeface="Corbel"/>
            </a:endParaRPr>
          </a:p>
          <a:p>
            <a:pPr indent="-342900" lvl="0" marL="457200" rtl="0" algn="l">
              <a:lnSpc>
                <a:spcPct val="150000"/>
              </a:lnSpc>
              <a:spcBef>
                <a:spcPts val="0"/>
              </a:spcBef>
              <a:spcAft>
                <a:spcPts val="0"/>
              </a:spcAft>
              <a:buSzPts val="1800"/>
              <a:buFont typeface="Corbel"/>
              <a:buChar char="●"/>
            </a:pPr>
            <a:r>
              <a:rPr lang="en-GB" sz="1800">
                <a:latin typeface="Corbel"/>
                <a:ea typeface="Corbel"/>
                <a:cs typeface="Corbel"/>
                <a:sym typeface="Corbel"/>
              </a:rPr>
              <a:t>Influencer</a:t>
            </a:r>
            <a:endParaRPr sz="1800">
              <a:latin typeface="Corbel"/>
              <a:ea typeface="Corbel"/>
              <a:cs typeface="Corbel"/>
              <a:sym typeface="Corbel"/>
            </a:endParaRPr>
          </a:p>
        </p:txBody>
      </p:sp>
      <p:sp>
        <p:nvSpPr>
          <p:cNvPr id="528" name="Google Shape;528;p49"/>
          <p:cNvSpPr txBox="1"/>
          <p:nvPr>
            <p:ph idx="4294967295" type="sldNum"/>
          </p:nvPr>
        </p:nvSpPr>
        <p:spPr>
          <a:xfrm>
            <a:off x="8712728" y="4731263"/>
            <a:ext cx="341700" cy="327900"/>
          </a:xfrm>
          <a:prstGeom prst="rect">
            <a:avLst/>
          </a:prstGeom>
          <a:noFill/>
          <a:ln>
            <a:noFill/>
          </a:ln>
        </p:spPr>
        <p:txBody>
          <a:bodyPr anchorCtr="0" anchor="ctr" bIns="34250" lIns="34250" spcFirstLastPara="1" rIns="34250" wrap="square" tIns="34250">
            <a:normAutofit lnSpcReduction="10000"/>
          </a:bodyPr>
          <a:lstStyle/>
          <a:p>
            <a:pPr indent="0" lvl="0" marL="0" rtl="0" algn="r">
              <a:lnSpc>
                <a:spcPct val="100000"/>
              </a:lnSpc>
              <a:spcBef>
                <a:spcPts val="0"/>
              </a:spcBef>
              <a:spcAft>
                <a:spcPts val="0"/>
              </a:spcAft>
              <a:buClr>
                <a:srgbClr val="FFFFFF"/>
              </a:buClr>
              <a:buSzPts val="1800"/>
              <a:buFont typeface="Arial"/>
              <a:buNone/>
            </a:pPr>
            <a:fld id="{00000000-1234-1234-1234-123412341234}" type="slidenum">
              <a:rPr lang="en-GB" sz="1800">
                <a:solidFill>
                  <a:srgbClr val="FFFFFF"/>
                </a:solidFill>
              </a:rPr>
              <a:t>‹#›</a:t>
            </a:fld>
            <a:endParaRPr/>
          </a:p>
        </p:txBody>
      </p:sp>
      <p:pic>
        <p:nvPicPr>
          <p:cNvPr id="529" name="Google Shape;529;p49"/>
          <p:cNvPicPr preferRelativeResize="0"/>
          <p:nvPr/>
        </p:nvPicPr>
        <p:blipFill rotWithShape="1">
          <a:blip r:embed="rId3">
            <a:alphaModFix/>
          </a:blip>
          <a:srcRect b="0" l="0" r="0" t="0"/>
          <a:stretch/>
        </p:blipFill>
        <p:spPr>
          <a:xfrm>
            <a:off x="3025675" y="748325"/>
            <a:ext cx="5842949" cy="3817324"/>
          </a:xfrm>
          <a:prstGeom prst="rect">
            <a:avLst/>
          </a:prstGeom>
          <a:noFill/>
          <a:ln cap="flat" cmpd="sng" w="19050">
            <a:solidFill>
              <a:srgbClr val="A7A7A7"/>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0"/>
          <p:cNvSpPr txBox="1"/>
          <p:nvPr>
            <p:ph type="title"/>
          </p:nvPr>
        </p:nvSpPr>
        <p:spPr>
          <a:xfrm>
            <a:off x="110550" y="101325"/>
            <a:ext cx="82236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Typical configuration</a:t>
            </a:r>
            <a:endParaRPr/>
          </a:p>
        </p:txBody>
      </p:sp>
      <p:pic>
        <p:nvPicPr>
          <p:cNvPr id="535" name="Google Shape;535;p50"/>
          <p:cNvPicPr preferRelativeResize="0"/>
          <p:nvPr/>
        </p:nvPicPr>
        <p:blipFill>
          <a:blip r:embed="rId3">
            <a:alphaModFix/>
          </a:blip>
          <a:stretch>
            <a:fillRect/>
          </a:stretch>
        </p:blipFill>
        <p:spPr>
          <a:xfrm>
            <a:off x="1263500" y="852725"/>
            <a:ext cx="6113676" cy="4016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1"/>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Response behaviours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2"/>
          <p:cNvSpPr txBox="1"/>
          <p:nvPr>
            <p:ph type="title"/>
          </p:nvPr>
        </p:nvSpPr>
        <p:spPr>
          <a:xfrm>
            <a:off x="198800" y="0"/>
            <a:ext cx="8682900" cy="642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GB"/>
              <a:t>RESIST Framework</a:t>
            </a:r>
            <a:endParaRPr/>
          </a:p>
        </p:txBody>
      </p:sp>
      <p:pic>
        <p:nvPicPr>
          <p:cNvPr id="546" name="Google Shape;546;p52"/>
          <p:cNvPicPr preferRelativeResize="0"/>
          <p:nvPr/>
        </p:nvPicPr>
        <p:blipFill>
          <a:blip r:embed="rId3">
            <a:alphaModFix/>
          </a:blip>
          <a:stretch>
            <a:fillRect/>
          </a:stretch>
        </p:blipFill>
        <p:spPr>
          <a:xfrm>
            <a:off x="1995925" y="566100"/>
            <a:ext cx="5088658" cy="4196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3"/>
          <p:cNvSpPr txBox="1"/>
          <p:nvPr>
            <p:ph type="title"/>
          </p:nvPr>
        </p:nvSpPr>
        <p:spPr>
          <a:xfrm>
            <a:off x="55900" y="-2100"/>
            <a:ext cx="8833800" cy="642300"/>
          </a:xfrm>
          <a:prstGeom prst="rect">
            <a:avLst/>
          </a:prstGeom>
          <a:noFill/>
          <a:ln>
            <a:noFill/>
          </a:ln>
        </p:spPr>
        <p:txBody>
          <a:bodyPr anchorCtr="0" anchor="ctr" bIns="34250" lIns="34250" spcFirstLastPara="1" rIns="34250" wrap="square" tIns="34250">
            <a:normAutofit fontScale="90000"/>
          </a:bodyPr>
          <a:lstStyle/>
          <a:p>
            <a:pPr indent="0" lvl="0" marL="0" marR="0" rtl="0" algn="l">
              <a:lnSpc>
                <a:spcPct val="100000"/>
              </a:lnSpc>
              <a:spcBef>
                <a:spcPts val="0"/>
              </a:spcBef>
              <a:spcAft>
                <a:spcPts val="0"/>
              </a:spcAft>
              <a:buClr>
                <a:srgbClr val="FFFFFF"/>
              </a:buClr>
              <a:buSzPct val="100000"/>
              <a:buFont typeface="Arial"/>
              <a:buNone/>
            </a:pPr>
            <a:r>
              <a:rPr lang="en-GB" sz="3000"/>
              <a:t>Intelligence community: Countermeasure categories</a:t>
            </a:r>
            <a:endParaRPr sz="3000"/>
          </a:p>
        </p:txBody>
      </p:sp>
      <p:sp>
        <p:nvSpPr>
          <p:cNvPr id="552" name="Google Shape;552;p53"/>
          <p:cNvSpPr txBox="1"/>
          <p:nvPr/>
        </p:nvSpPr>
        <p:spPr>
          <a:xfrm>
            <a:off x="2882353" y="4204163"/>
            <a:ext cx="1145400" cy="3966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chemeClr val="dk2"/>
                </a:solidFill>
                <a:latin typeface="Arial"/>
                <a:ea typeface="Arial"/>
                <a:cs typeface="Arial"/>
                <a:sym typeface="Arial"/>
              </a:rPr>
              <a:t>DECEIVE</a:t>
            </a:r>
            <a:endParaRPr b="0" i="0" sz="1100" u="none" cap="none" strike="noStrike">
              <a:solidFill>
                <a:schemeClr val="dk2"/>
              </a:solidFill>
              <a:latin typeface="Arial"/>
              <a:ea typeface="Arial"/>
              <a:cs typeface="Arial"/>
              <a:sym typeface="Arial"/>
            </a:endParaRPr>
          </a:p>
        </p:txBody>
      </p:sp>
      <p:sp>
        <p:nvSpPr>
          <p:cNvPr id="553" name="Google Shape;553;p53"/>
          <p:cNvSpPr txBox="1"/>
          <p:nvPr/>
        </p:nvSpPr>
        <p:spPr>
          <a:xfrm>
            <a:off x="7100288" y="2070224"/>
            <a:ext cx="1145400" cy="3966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chemeClr val="dk2"/>
                </a:solidFill>
                <a:latin typeface="Arial"/>
                <a:ea typeface="Arial"/>
                <a:cs typeface="Arial"/>
                <a:sym typeface="Arial"/>
              </a:rPr>
              <a:t>DENY</a:t>
            </a:r>
            <a:endParaRPr b="0" i="0" sz="1100" u="none" cap="none" strike="noStrike">
              <a:solidFill>
                <a:schemeClr val="dk2"/>
              </a:solidFill>
              <a:latin typeface="Arial"/>
              <a:ea typeface="Arial"/>
              <a:cs typeface="Arial"/>
              <a:sym typeface="Arial"/>
            </a:endParaRPr>
          </a:p>
        </p:txBody>
      </p:sp>
      <p:sp>
        <p:nvSpPr>
          <p:cNvPr id="554" name="Google Shape;554;p53"/>
          <p:cNvSpPr txBox="1"/>
          <p:nvPr/>
        </p:nvSpPr>
        <p:spPr>
          <a:xfrm>
            <a:off x="2756803" y="2070224"/>
            <a:ext cx="1396500" cy="3966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chemeClr val="dk2"/>
                </a:solidFill>
                <a:latin typeface="Arial"/>
                <a:ea typeface="Arial"/>
                <a:cs typeface="Arial"/>
                <a:sym typeface="Arial"/>
              </a:rPr>
              <a:t>DESTROY</a:t>
            </a:r>
            <a:endParaRPr b="0" i="0" sz="1100" u="none" cap="none" strike="noStrike">
              <a:solidFill>
                <a:schemeClr val="dk2"/>
              </a:solidFill>
              <a:latin typeface="Arial"/>
              <a:ea typeface="Arial"/>
              <a:cs typeface="Arial"/>
              <a:sym typeface="Arial"/>
            </a:endParaRPr>
          </a:p>
        </p:txBody>
      </p:sp>
      <p:sp>
        <p:nvSpPr>
          <p:cNvPr id="555" name="Google Shape;555;p53"/>
          <p:cNvSpPr txBox="1"/>
          <p:nvPr/>
        </p:nvSpPr>
        <p:spPr>
          <a:xfrm>
            <a:off x="4963388" y="2070224"/>
            <a:ext cx="1145400" cy="3966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chemeClr val="dk2"/>
                </a:solidFill>
                <a:latin typeface="Arial"/>
                <a:ea typeface="Arial"/>
                <a:cs typeface="Arial"/>
                <a:sym typeface="Arial"/>
              </a:rPr>
              <a:t>DETER</a:t>
            </a:r>
            <a:endParaRPr b="0" i="0" sz="1100" u="none" cap="none" strike="noStrike">
              <a:solidFill>
                <a:schemeClr val="dk2"/>
              </a:solidFill>
              <a:latin typeface="Arial"/>
              <a:ea typeface="Arial"/>
              <a:cs typeface="Arial"/>
              <a:sym typeface="Arial"/>
            </a:endParaRPr>
          </a:p>
        </p:txBody>
      </p:sp>
      <p:sp>
        <p:nvSpPr>
          <p:cNvPr id="556" name="Google Shape;556;p53"/>
          <p:cNvSpPr txBox="1"/>
          <p:nvPr/>
        </p:nvSpPr>
        <p:spPr>
          <a:xfrm>
            <a:off x="7020524" y="4204163"/>
            <a:ext cx="1305000" cy="3966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chemeClr val="dk2"/>
                </a:solidFill>
                <a:latin typeface="Arial"/>
                <a:ea typeface="Arial"/>
                <a:cs typeface="Arial"/>
                <a:sym typeface="Arial"/>
              </a:rPr>
              <a:t>DEGRADE</a:t>
            </a:r>
            <a:endParaRPr b="0" i="0" sz="1100" u="none" cap="none" strike="noStrike">
              <a:solidFill>
                <a:schemeClr val="dk2"/>
              </a:solidFill>
              <a:latin typeface="Arial"/>
              <a:ea typeface="Arial"/>
              <a:cs typeface="Arial"/>
              <a:sym typeface="Arial"/>
            </a:endParaRPr>
          </a:p>
        </p:txBody>
      </p:sp>
      <p:sp>
        <p:nvSpPr>
          <p:cNvPr id="557" name="Google Shape;557;p53"/>
          <p:cNvSpPr txBox="1"/>
          <p:nvPr/>
        </p:nvSpPr>
        <p:spPr>
          <a:xfrm>
            <a:off x="4963388" y="4204163"/>
            <a:ext cx="1145400" cy="3966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chemeClr val="dk2"/>
                </a:solidFill>
                <a:latin typeface="Arial"/>
                <a:ea typeface="Arial"/>
                <a:cs typeface="Arial"/>
                <a:sym typeface="Arial"/>
              </a:rPr>
              <a:t>DISRUPT</a:t>
            </a:r>
            <a:endParaRPr b="0" i="0" sz="1100" u="none" cap="none" strike="noStrike">
              <a:solidFill>
                <a:schemeClr val="dk2"/>
              </a:solidFill>
              <a:latin typeface="Arial"/>
              <a:ea typeface="Arial"/>
              <a:cs typeface="Arial"/>
              <a:sym typeface="Arial"/>
            </a:endParaRPr>
          </a:p>
        </p:txBody>
      </p:sp>
      <p:pic>
        <p:nvPicPr>
          <p:cNvPr descr="Google Shape;452;p62" id="558" name="Google Shape;558;p53"/>
          <p:cNvPicPr preferRelativeResize="0"/>
          <p:nvPr/>
        </p:nvPicPr>
        <p:blipFill rotWithShape="1">
          <a:blip r:embed="rId3">
            <a:alphaModFix/>
          </a:blip>
          <a:srcRect b="0" l="0" r="0" t="0"/>
          <a:stretch/>
        </p:blipFill>
        <p:spPr>
          <a:xfrm>
            <a:off x="2459756" y="2844019"/>
            <a:ext cx="1994876" cy="1360145"/>
          </a:xfrm>
          <a:prstGeom prst="rect">
            <a:avLst/>
          </a:prstGeom>
          <a:noFill/>
          <a:ln>
            <a:noFill/>
          </a:ln>
        </p:spPr>
      </p:pic>
      <p:pic>
        <p:nvPicPr>
          <p:cNvPr descr="Google Shape;453;p62" id="559" name="Google Shape;559;p53"/>
          <p:cNvPicPr preferRelativeResize="0"/>
          <p:nvPr/>
        </p:nvPicPr>
        <p:blipFill rotWithShape="1">
          <a:blip r:embed="rId4">
            <a:alphaModFix/>
          </a:blip>
          <a:srcRect b="0" l="0" r="0" t="0"/>
          <a:stretch/>
        </p:blipFill>
        <p:spPr>
          <a:xfrm>
            <a:off x="7020524" y="565631"/>
            <a:ext cx="1505776" cy="1504600"/>
          </a:xfrm>
          <a:prstGeom prst="rect">
            <a:avLst/>
          </a:prstGeom>
          <a:noFill/>
          <a:ln>
            <a:noFill/>
          </a:ln>
        </p:spPr>
      </p:pic>
      <p:pic>
        <p:nvPicPr>
          <p:cNvPr descr="Google Shape;454;p62" id="560" name="Google Shape;560;p53"/>
          <p:cNvPicPr preferRelativeResize="0"/>
          <p:nvPr/>
        </p:nvPicPr>
        <p:blipFill rotWithShape="1">
          <a:blip r:embed="rId5">
            <a:alphaModFix/>
          </a:blip>
          <a:srcRect b="0" l="0" r="0" t="0"/>
          <a:stretch/>
        </p:blipFill>
        <p:spPr>
          <a:xfrm>
            <a:off x="2687430" y="637847"/>
            <a:ext cx="1535337" cy="1360164"/>
          </a:xfrm>
          <a:prstGeom prst="rect">
            <a:avLst/>
          </a:prstGeom>
          <a:noFill/>
          <a:ln>
            <a:noFill/>
          </a:ln>
        </p:spPr>
      </p:pic>
      <p:pic>
        <p:nvPicPr>
          <p:cNvPr descr="Google Shape;455;p62" id="561" name="Google Shape;561;p53"/>
          <p:cNvPicPr preferRelativeResize="0"/>
          <p:nvPr/>
        </p:nvPicPr>
        <p:blipFill rotWithShape="1">
          <a:blip r:embed="rId6">
            <a:alphaModFix/>
          </a:blip>
          <a:srcRect b="0" l="0" r="0" t="0"/>
          <a:stretch/>
        </p:blipFill>
        <p:spPr>
          <a:xfrm>
            <a:off x="6866641" y="2778656"/>
            <a:ext cx="1813550" cy="1360162"/>
          </a:xfrm>
          <a:prstGeom prst="rect">
            <a:avLst/>
          </a:prstGeom>
          <a:noFill/>
          <a:ln>
            <a:noFill/>
          </a:ln>
        </p:spPr>
      </p:pic>
      <p:pic>
        <p:nvPicPr>
          <p:cNvPr descr="Google Shape;456;p62" id="562" name="Google Shape;562;p53"/>
          <p:cNvPicPr preferRelativeResize="0"/>
          <p:nvPr/>
        </p:nvPicPr>
        <p:blipFill rotWithShape="1">
          <a:blip r:embed="rId7">
            <a:alphaModFix/>
          </a:blip>
          <a:srcRect b="0" l="0" r="0" t="0"/>
          <a:stretch/>
        </p:blipFill>
        <p:spPr>
          <a:xfrm>
            <a:off x="4798900" y="2721506"/>
            <a:ext cx="1474463" cy="1474463"/>
          </a:xfrm>
          <a:prstGeom prst="rect">
            <a:avLst/>
          </a:prstGeom>
          <a:noFill/>
          <a:ln>
            <a:noFill/>
          </a:ln>
        </p:spPr>
      </p:pic>
      <p:pic>
        <p:nvPicPr>
          <p:cNvPr descr="Google Shape;457;p62" id="563" name="Google Shape;563;p53"/>
          <p:cNvPicPr preferRelativeResize="0"/>
          <p:nvPr/>
        </p:nvPicPr>
        <p:blipFill rotWithShape="1">
          <a:blip r:embed="rId8">
            <a:alphaModFix/>
          </a:blip>
          <a:srcRect b="0" l="0" r="0" t="0"/>
          <a:stretch/>
        </p:blipFill>
        <p:spPr>
          <a:xfrm>
            <a:off x="4594112" y="675131"/>
            <a:ext cx="1980594" cy="1360163"/>
          </a:xfrm>
          <a:prstGeom prst="rect">
            <a:avLst/>
          </a:prstGeom>
          <a:noFill/>
          <a:ln>
            <a:noFill/>
          </a:ln>
        </p:spPr>
      </p:pic>
      <p:sp>
        <p:nvSpPr>
          <p:cNvPr id="564" name="Google Shape;564;p53"/>
          <p:cNvSpPr txBox="1"/>
          <p:nvPr/>
        </p:nvSpPr>
        <p:spPr>
          <a:xfrm>
            <a:off x="461260" y="2437875"/>
            <a:ext cx="1396500" cy="3966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FFFFFF"/>
              </a:buClr>
              <a:buSzPts val="1800"/>
              <a:buFont typeface="Arial"/>
              <a:buNone/>
            </a:pPr>
            <a:r>
              <a:rPr b="1" i="0" lang="en-GB" sz="1800" u="none" cap="none" strike="noStrike">
                <a:solidFill>
                  <a:schemeClr val="dk2"/>
                </a:solidFill>
                <a:latin typeface="Arial"/>
                <a:ea typeface="Arial"/>
                <a:cs typeface="Arial"/>
                <a:sym typeface="Arial"/>
              </a:rPr>
              <a:t>DETECT</a:t>
            </a:r>
            <a:endParaRPr b="0" i="0" sz="1100" u="none" cap="none" strike="noStrike">
              <a:solidFill>
                <a:schemeClr val="dk2"/>
              </a:solidFill>
              <a:latin typeface="Arial"/>
              <a:ea typeface="Arial"/>
              <a:cs typeface="Arial"/>
              <a:sym typeface="Arial"/>
            </a:endParaRPr>
          </a:p>
        </p:txBody>
      </p:sp>
      <p:sp>
        <p:nvSpPr>
          <p:cNvPr id="565" name="Google Shape;565;p53"/>
          <p:cNvSpPr/>
          <p:nvPr/>
        </p:nvSpPr>
        <p:spPr>
          <a:xfrm>
            <a:off x="246318" y="652144"/>
            <a:ext cx="1860600" cy="181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descr="Google Shape;460;p62" id="566" name="Google Shape;566;p53"/>
          <p:cNvPicPr preferRelativeResize="0"/>
          <p:nvPr/>
        </p:nvPicPr>
        <p:blipFill rotWithShape="1">
          <a:blip r:embed="rId9">
            <a:alphaModFix/>
          </a:blip>
          <a:srcRect b="0" l="0" r="0" t="0"/>
          <a:stretch/>
        </p:blipFill>
        <p:spPr>
          <a:xfrm>
            <a:off x="267806" y="592424"/>
            <a:ext cx="1980601" cy="198058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grpSp>
        <p:nvGrpSpPr>
          <p:cNvPr id="571" name="Google Shape;571;p54"/>
          <p:cNvGrpSpPr/>
          <p:nvPr/>
        </p:nvGrpSpPr>
        <p:grpSpPr>
          <a:xfrm>
            <a:off x="1148767" y="574954"/>
            <a:ext cx="7104403" cy="4151019"/>
            <a:chOff x="1531781" y="766574"/>
            <a:chExt cx="9799177" cy="5976990"/>
          </a:xfrm>
        </p:grpSpPr>
        <p:grpSp>
          <p:nvGrpSpPr>
            <p:cNvPr id="572" name="Google Shape;572;p54"/>
            <p:cNvGrpSpPr/>
            <p:nvPr/>
          </p:nvGrpSpPr>
          <p:grpSpPr>
            <a:xfrm>
              <a:off x="1531781" y="766574"/>
              <a:ext cx="1549800" cy="459300"/>
              <a:chOff x="-1" y="-1"/>
              <a:chExt cx="1549800" cy="459300"/>
            </a:xfrm>
          </p:grpSpPr>
          <p:sp>
            <p:nvSpPr>
              <p:cNvPr id="573" name="Google Shape;573;p54"/>
              <p:cNvSpPr/>
              <p:nvPr/>
            </p:nvSpPr>
            <p:spPr>
              <a:xfrm>
                <a:off x="-1" y="-1"/>
                <a:ext cx="1549800" cy="459300"/>
              </a:xfrm>
              <a:prstGeom prst="roundRect">
                <a:avLst>
                  <a:gd fmla="val 10000" name="adj"/>
                </a:avLst>
              </a:prstGeom>
              <a:solidFill>
                <a:srgbClr val="7030A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574" name="Google Shape;574;p54"/>
              <p:cNvSpPr txBox="1"/>
              <p:nvPr/>
            </p:nvSpPr>
            <p:spPr>
              <a:xfrm>
                <a:off x="13454" y="125570"/>
                <a:ext cx="1523100" cy="214500"/>
              </a:xfrm>
              <a:prstGeom prst="rect">
                <a:avLst/>
              </a:prstGeom>
              <a:noFill/>
              <a:ln>
                <a:noFill/>
              </a:ln>
            </p:spPr>
            <p:txBody>
              <a:bodyPr anchorCtr="0" anchor="ctr" bIns="25700" lIns="25700" spcFirstLastPara="1" rIns="25700" wrap="square" tIns="25700">
                <a:spAutoFit/>
              </a:bodyPr>
              <a:lstStyle/>
              <a:p>
                <a:pPr indent="0" lvl="0" marL="0" marR="0" rtl="0" algn="ctr">
                  <a:lnSpc>
                    <a:spcPct val="90000"/>
                  </a:lnSpc>
                  <a:spcBef>
                    <a:spcPts val="0"/>
                  </a:spcBef>
                  <a:spcAft>
                    <a:spcPts val="0"/>
                  </a:spcAft>
                  <a:buClr>
                    <a:srgbClr val="FFFFFF"/>
                  </a:buClr>
                  <a:buSzPts val="700"/>
                  <a:buFont typeface="Century Gothic"/>
                  <a:buNone/>
                </a:pPr>
                <a:r>
                  <a:rPr b="0" i="0" lang="en-GB" sz="700" u="none" cap="none" strike="noStrike">
                    <a:solidFill>
                      <a:srgbClr val="FFFFFF"/>
                    </a:solidFill>
                    <a:latin typeface="Century Gothic"/>
                    <a:ea typeface="Century Gothic"/>
                    <a:cs typeface="Century Gothic"/>
                    <a:sym typeface="Century Gothic"/>
                  </a:rPr>
                  <a:t>Planning</a:t>
                </a:r>
                <a:endParaRPr b="0" i="0" sz="1100" u="none" cap="none" strike="noStrike">
                  <a:solidFill>
                    <a:srgbClr val="000000"/>
                  </a:solidFill>
                  <a:latin typeface="Arial"/>
                  <a:ea typeface="Arial"/>
                  <a:cs typeface="Arial"/>
                  <a:sym typeface="Arial"/>
                </a:endParaRPr>
              </a:p>
            </p:txBody>
          </p:sp>
        </p:grpSp>
        <p:grpSp>
          <p:nvGrpSpPr>
            <p:cNvPr id="575" name="Google Shape;575;p54"/>
            <p:cNvGrpSpPr/>
            <p:nvPr/>
          </p:nvGrpSpPr>
          <p:grpSpPr>
            <a:xfrm>
              <a:off x="1531782" y="1268181"/>
              <a:ext cx="743700" cy="459300"/>
              <a:chOff x="0" y="-1"/>
              <a:chExt cx="743700" cy="459300"/>
            </a:xfrm>
          </p:grpSpPr>
          <p:sp>
            <p:nvSpPr>
              <p:cNvPr id="576" name="Google Shape;576;p54"/>
              <p:cNvSpPr/>
              <p:nvPr/>
            </p:nvSpPr>
            <p:spPr>
              <a:xfrm>
                <a:off x="0"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577" name="Google Shape;577;p54"/>
              <p:cNvSpPr txBox="1"/>
              <p:nvPr/>
            </p:nvSpPr>
            <p:spPr>
              <a:xfrm>
                <a:off x="13455" y="94455"/>
                <a:ext cx="716700" cy="2577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Strategic Planning</a:t>
                </a:r>
                <a:endParaRPr b="0" i="0" sz="1100" u="none" cap="none" strike="noStrike">
                  <a:solidFill>
                    <a:srgbClr val="000000"/>
                  </a:solidFill>
                  <a:latin typeface="Arial"/>
                  <a:ea typeface="Arial"/>
                  <a:cs typeface="Arial"/>
                  <a:sym typeface="Arial"/>
                </a:endParaRPr>
              </a:p>
            </p:txBody>
          </p:sp>
        </p:grpSp>
        <p:grpSp>
          <p:nvGrpSpPr>
            <p:cNvPr id="578" name="Google Shape;578;p54"/>
            <p:cNvGrpSpPr/>
            <p:nvPr/>
          </p:nvGrpSpPr>
          <p:grpSpPr>
            <a:xfrm>
              <a:off x="2337970" y="1268181"/>
              <a:ext cx="743700" cy="459300"/>
              <a:chOff x="0" y="-1"/>
              <a:chExt cx="743700" cy="459300"/>
            </a:xfrm>
          </p:grpSpPr>
          <p:sp>
            <p:nvSpPr>
              <p:cNvPr id="579" name="Google Shape;579;p54"/>
              <p:cNvSpPr/>
              <p:nvPr/>
            </p:nvSpPr>
            <p:spPr>
              <a:xfrm>
                <a:off x="0"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580" name="Google Shape;580;p54"/>
              <p:cNvSpPr txBox="1"/>
              <p:nvPr/>
            </p:nvSpPr>
            <p:spPr>
              <a:xfrm>
                <a:off x="13456" y="94455"/>
                <a:ext cx="716700" cy="2577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Objective Planning</a:t>
                </a:r>
                <a:endParaRPr b="0" i="0" sz="1100" u="none" cap="none" strike="noStrike">
                  <a:solidFill>
                    <a:srgbClr val="000000"/>
                  </a:solidFill>
                  <a:latin typeface="Arial"/>
                  <a:ea typeface="Arial"/>
                  <a:cs typeface="Arial"/>
                  <a:sym typeface="Arial"/>
                </a:endParaRPr>
              </a:p>
            </p:txBody>
          </p:sp>
        </p:grpSp>
        <p:grpSp>
          <p:nvGrpSpPr>
            <p:cNvPr id="581" name="Google Shape;581;p54"/>
            <p:cNvGrpSpPr/>
            <p:nvPr/>
          </p:nvGrpSpPr>
          <p:grpSpPr>
            <a:xfrm>
              <a:off x="3206628" y="766574"/>
              <a:ext cx="3968400" cy="459300"/>
              <a:chOff x="-1" y="-1"/>
              <a:chExt cx="3968400" cy="459300"/>
            </a:xfrm>
          </p:grpSpPr>
          <p:sp>
            <p:nvSpPr>
              <p:cNvPr id="582" name="Google Shape;582;p54"/>
              <p:cNvSpPr/>
              <p:nvPr/>
            </p:nvSpPr>
            <p:spPr>
              <a:xfrm>
                <a:off x="-1" y="-1"/>
                <a:ext cx="3968400" cy="459300"/>
              </a:xfrm>
              <a:prstGeom prst="roundRect">
                <a:avLst>
                  <a:gd fmla="val 10000" name="adj"/>
                </a:avLst>
              </a:prstGeom>
              <a:solidFill>
                <a:srgbClr val="7030A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583" name="Google Shape;583;p54"/>
              <p:cNvSpPr txBox="1"/>
              <p:nvPr/>
            </p:nvSpPr>
            <p:spPr>
              <a:xfrm>
                <a:off x="13455" y="125570"/>
                <a:ext cx="3941700" cy="214500"/>
              </a:xfrm>
              <a:prstGeom prst="rect">
                <a:avLst/>
              </a:prstGeom>
              <a:noFill/>
              <a:ln>
                <a:noFill/>
              </a:ln>
            </p:spPr>
            <p:txBody>
              <a:bodyPr anchorCtr="0" anchor="ctr" bIns="25700" lIns="25700" spcFirstLastPara="1" rIns="25700" wrap="square" tIns="25700">
                <a:spAutoFit/>
              </a:bodyPr>
              <a:lstStyle/>
              <a:p>
                <a:pPr indent="0" lvl="0" marL="0" marR="0" rtl="0" algn="ctr">
                  <a:lnSpc>
                    <a:spcPct val="90000"/>
                  </a:lnSpc>
                  <a:spcBef>
                    <a:spcPts val="0"/>
                  </a:spcBef>
                  <a:spcAft>
                    <a:spcPts val="0"/>
                  </a:spcAft>
                  <a:buClr>
                    <a:srgbClr val="FFFFFF"/>
                  </a:buClr>
                  <a:buSzPts val="700"/>
                  <a:buFont typeface="Century Gothic"/>
                  <a:buNone/>
                </a:pPr>
                <a:r>
                  <a:rPr b="0" i="0" lang="en-GB" sz="700" u="none" cap="none" strike="noStrike">
                    <a:solidFill>
                      <a:srgbClr val="FFFFFF"/>
                    </a:solidFill>
                    <a:latin typeface="Century Gothic"/>
                    <a:ea typeface="Century Gothic"/>
                    <a:cs typeface="Century Gothic"/>
                    <a:sym typeface="Century Gothic"/>
                  </a:rPr>
                  <a:t>Preparation</a:t>
                </a:r>
                <a:endParaRPr b="0" i="0" sz="1100" u="none" cap="none" strike="noStrike">
                  <a:solidFill>
                    <a:srgbClr val="000000"/>
                  </a:solidFill>
                  <a:latin typeface="Arial"/>
                  <a:ea typeface="Arial"/>
                  <a:cs typeface="Arial"/>
                  <a:sym typeface="Arial"/>
                </a:endParaRPr>
              </a:p>
            </p:txBody>
          </p:sp>
        </p:grpSp>
        <p:grpSp>
          <p:nvGrpSpPr>
            <p:cNvPr id="584" name="Google Shape;584;p54"/>
            <p:cNvGrpSpPr/>
            <p:nvPr/>
          </p:nvGrpSpPr>
          <p:grpSpPr>
            <a:xfrm>
              <a:off x="3206630" y="1268181"/>
              <a:ext cx="743700" cy="459300"/>
              <a:chOff x="0" y="-1"/>
              <a:chExt cx="743700" cy="459300"/>
            </a:xfrm>
          </p:grpSpPr>
          <p:sp>
            <p:nvSpPr>
              <p:cNvPr id="585" name="Google Shape;585;p54"/>
              <p:cNvSpPr/>
              <p:nvPr/>
            </p:nvSpPr>
            <p:spPr>
              <a:xfrm>
                <a:off x="0"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586" name="Google Shape;586;p54"/>
              <p:cNvSpPr txBox="1"/>
              <p:nvPr/>
            </p:nvSpPr>
            <p:spPr>
              <a:xfrm>
                <a:off x="13456" y="94455"/>
                <a:ext cx="716700" cy="2577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Develop People</a:t>
                </a:r>
                <a:endParaRPr b="0" i="0" sz="1100" u="none" cap="none" strike="noStrike">
                  <a:solidFill>
                    <a:srgbClr val="000000"/>
                  </a:solidFill>
                  <a:latin typeface="Arial"/>
                  <a:ea typeface="Arial"/>
                  <a:cs typeface="Arial"/>
                  <a:sym typeface="Arial"/>
                </a:endParaRPr>
              </a:p>
            </p:txBody>
          </p:sp>
        </p:grpSp>
        <p:grpSp>
          <p:nvGrpSpPr>
            <p:cNvPr id="587" name="Google Shape;587;p54"/>
            <p:cNvGrpSpPr/>
            <p:nvPr/>
          </p:nvGrpSpPr>
          <p:grpSpPr>
            <a:xfrm>
              <a:off x="4012817" y="1268181"/>
              <a:ext cx="743700" cy="459300"/>
              <a:chOff x="0" y="-1"/>
              <a:chExt cx="743700" cy="459300"/>
            </a:xfrm>
          </p:grpSpPr>
          <p:sp>
            <p:nvSpPr>
              <p:cNvPr id="588" name="Google Shape;588;p54"/>
              <p:cNvSpPr/>
              <p:nvPr/>
            </p:nvSpPr>
            <p:spPr>
              <a:xfrm>
                <a:off x="0"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589" name="Google Shape;589;p54"/>
              <p:cNvSpPr txBox="1"/>
              <p:nvPr/>
            </p:nvSpPr>
            <p:spPr>
              <a:xfrm>
                <a:off x="13455" y="94455"/>
                <a:ext cx="716700" cy="2577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Develop Networks</a:t>
                </a:r>
                <a:endParaRPr b="0" i="0" sz="1100" u="none" cap="none" strike="noStrike">
                  <a:solidFill>
                    <a:srgbClr val="000000"/>
                  </a:solidFill>
                  <a:latin typeface="Arial"/>
                  <a:ea typeface="Arial"/>
                  <a:cs typeface="Arial"/>
                  <a:sym typeface="Arial"/>
                </a:endParaRPr>
              </a:p>
            </p:txBody>
          </p:sp>
        </p:grpSp>
        <p:grpSp>
          <p:nvGrpSpPr>
            <p:cNvPr id="590" name="Google Shape;590;p54"/>
            <p:cNvGrpSpPr/>
            <p:nvPr/>
          </p:nvGrpSpPr>
          <p:grpSpPr>
            <a:xfrm>
              <a:off x="4819003" y="1268181"/>
              <a:ext cx="743700" cy="459300"/>
              <a:chOff x="0" y="-1"/>
              <a:chExt cx="743700" cy="459300"/>
            </a:xfrm>
          </p:grpSpPr>
          <p:sp>
            <p:nvSpPr>
              <p:cNvPr id="591" name="Google Shape;591;p54"/>
              <p:cNvSpPr/>
              <p:nvPr/>
            </p:nvSpPr>
            <p:spPr>
              <a:xfrm>
                <a:off x="0"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592" name="Google Shape;592;p54"/>
              <p:cNvSpPr txBox="1"/>
              <p:nvPr/>
            </p:nvSpPr>
            <p:spPr>
              <a:xfrm>
                <a:off x="13455" y="145890"/>
                <a:ext cx="716700" cy="1578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Microtargeting</a:t>
                </a:r>
                <a:endParaRPr b="0" i="0" sz="1100" u="none" cap="none" strike="noStrike">
                  <a:solidFill>
                    <a:srgbClr val="000000"/>
                  </a:solidFill>
                  <a:latin typeface="Arial"/>
                  <a:ea typeface="Arial"/>
                  <a:cs typeface="Arial"/>
                  <a:sym typeface="Arial"/>
                </a:endParaRPr>
              </a:p>
            </p:txBody>
          </p:sp>
        </p:grpSp>
        <p:grpSp>
          <p:nvGrpSpPr>
            <p:cNvPr id="593" name="Google Shape;593;p54"/>
            <p:cNvGrpSpPr/>
            <p:nvPr/>
          </p:nvGrpSpPr>
          <p:grpSpPr>
            <a:xfrm>
              <a:off x="5625189" y="1268181"/>
              <a:ext cx="743700" cy="459300"/>
              <a:chOff x="0" y="-1"/>
              <a:chExt cx="743700" cy="459300"/>
            </a:xfrm>
          </p:grpSpPr>
          <p:sp>
            <p:nvSpPr>
              <p:cNvPr id="594" name="Google Shape;594;p54"/>
              <p:cNvSpPr/>
              <p:nvPr/>
            </p:nvSpPr>
            <p:spPr>
              <a:xfrm>
                <a:off x="0"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595" name="Google Shape;595;p54"/>
              <p:cNvSpPr txBox="1"/>
              <p:nvPr/>
            </p:nvSpPr>
            <p:spPr>
              <a:xfrm>
                <a:off x="13456" y="94455"/>
                <a:ext cx="716700" cy="2577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Develop Content</a:t>
                </a:r>
                <a:endParaRPr b="0" i="0" sz="1100" u="none" cap="none" strike="noStrike">
                  <a:solidFill>
                    <a:srgbClr val="000000"/>
                  </a:solidFill>
                  <a:latin typeface="Arial"/>
                  <a:ea typeface="Arial"/>
                  <a:cs typeface="Arial"/>
                  <a:sym typeface="Arial"/>
                </a:endParaRPr>
              </a:p>
            </p:txBody>
          </p:sp>
        </p:grpSp>
        <p:grpSp>
          <p:nvGrpSpPr>
            <p:cNvPr id="596" name="Google Shape;596;p54"/>
            <p:cNvGrpSpPr/>
            <p:nvPr/>
          </p:nvGrpSpPr>
          <p:grpSpPr>
            <a:xfrm>
              <a:off x="6431376" y="1268181"/>
              <a:ext cx="743700" cy="459300"/>
              <a:chOff x="0" y="-1"/>
              <a:chExt cx="743700" cy="459300"/>
            </a:xfrm>
          </p:grpSpPr>
          <p:sp>
            <p:nvSpPr>
              <p:cNvPr id="597" name="Google Shape;597;p54"/>
              <p:cNvSpPr/>
              <p:nvPr/>
            </p:nvSpPr>
            <p:spPr>
              <a:xfrm>
                <a:off x="0"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598" name="Google Shape;598;p54"/>
              <p:cNvSpPr txBox="1"/>
              <p:nvPr/>
            </p:nvSpPr>
            <p:spPr>
              <a:xfrm>
                <a:off x="13456" y="94455"/>
                <a:ext cx="716700" cy="2577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Channel Selection</a:t>
                </a:r>
                <a:endParaRPr b="0" i="0" sz="1100" u="none" cap="none" strike="noStrike">
                  <a:solidFill>
                    <a:srgbClr val="000000"/>
                  </a:solidFill>
                  <a:latin typeface="Arial"/>
                  <a:ea typeface="Arial"/>
                  <a:cs typeface="Arial"/>
                  <a:sym typeface="Arial"/>
                </a:endParaRPr>
              </a:p>
            </p:txBody>
          </p:sp>
        </p:grpSp>
        <p:grpSp>
          <p:nvGrpSpPr>
            <p:cNvPr id="599" name="Google Shape;599;p54"/>
            <p:cNvGrpSpPr/>
            <p:nvPr/>
          </p:nvGrpSpPr>
          <p:grpSpPr>
            <a:xfrm>
              <a:off x="7300037" y="766574"/>
              <a:ext cx="3162300" cy="459300"/>
              <a:chOff x="0" y="-1"/>
              <a:chExt cx="3162300" cy="459300"/>
            </a:xfrm>
          </p:grpSpPr>
          <p:sp>
            <p:nvSpPr>
              <p:cNvPr id="600" name="Google Shape;600;p54"/>
              <p:cNvSpPr/>
              <p:nvPr/>
            </p:nvSpPr>
            <p:spPr>
              <a:xfrm>
                <a:off x="0" y="-1"/>
                <a:ext cx="3162300" cy="459300"/>
              </a:xfrm>
              <a:prstGeom prst="roundRect">
                <a:avLst>
                  <a:gd fmla="val 10000" name="adj"/>
                </a:avLst>
              </a:prstGeom>
              <a:solidFill>
                <a:srgbClr val="C0000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601" name="Google Shape;601;p54"/>
              <p:cNvSpPr txBox="1"/>
              <p:nvPr/>
            </p:nvSpPr>
            <p:spPr>
              <a:xfrm>
                <a:off x="13456" y="125570"/>
                <a:ext cx="3135300" cy="214500"/>
              </a:xfrm>
              <a:prstGeom prst="rect">
                <a:avLst/>
              </a:prstGeom>
              <a:noFill/>
              <a:ln>
                <a:noFill/>
              </a:ln>
            </p:spPr>
            <p:txBody>
              <a:bodyPr anchorCtr="0" anchor="ctr" bIns="25700" lIns="25700" spcFirstLastPara="1" rIns="25700" wrap="square" tIns="25700">
                <a:spAutoFit/>
              </a:bodyPr>
              <a:lstStyle/>
              <a:p>
                <a:pPr indent="0" lvl="0" marL="0" marR="0" rtl="0" algn="ctr">
                  <a:lnSpc>
                    <a:spcPct val="90000"/>
                  </a:lnSpc>
                  <a:spcBef>
                    <a:spcPts val="0"/>
                  </a:spcBef>
                  <a:spcAft>
                    <a:spcPts val="0"/>
                  </a:spcAft>
                  <a:buClr>
                    <a:srgbClr val="FFFFFF"/>
                  </a:buClr>
                  <a:buSzPts val="700"/>
                  <a:buFont typeface="Century Gothic"/>
                  <a:buNone/>
                </a:pPr>
                <a:r>
                  <a:rPr b="0" i="0" lang="en-GB" sz="700" u="none" cap="none" strike="noStrike">
                    <a:solidFill>
                      <a:srgbClr val="FFFFFF"/>
                    </a:solidFill>
                    <a:latin typeface="Century Gothic"/>
                    <a:ea typeface="Century Gothic"/>
                    <a:cs typeface="Century Gothic"/>
                    <a:sym typeface="Century Gothic"/>
                  </a:rPr>
                  <a:t>Execution</a:t>
                </a:r>
                <a:endParaRPr b="0" i="0" sz="1100" u="none" cap="none" strike="noStrike">
                  <a:solidFill>
                    <a:srgbClr val="000000"/>
                  </a:solidFill>
                  <a:latin typeface="Arial"/>
                  <a:ea typeface="Arial"/>
                  <a:cs typeface="Arial"/>
                  <a:sym typeface="Arial"/>
                </a:endParaRPr>
              </a:p>
            </p:txBody>
          </p:sp>
        </p:grpSp>
        <p:grpSp>
          <p:nvGrpSpPr>
            <p:cNvPr id="602" name="Google Shape;602;p54"/>
            <p:cNvGrpSpPr/>
            <p:nvPr/>
          </p:nvGrpSpPr>
          <p:grpSpPr>
            <a:xfrm>
              <a:off x="7300037" y="1268181"/>
              <a:ext cx="743700" cy="459300"/>
              <a:chOff x="0" y="-1"/>
              <a:chExt cx="743700" cy="459300"/>
            </a:xfrm>
          </p:grpSpPr>
          <p:sp>
            <p:nvSpPr>
              <p:cNvPr id="603" name="Google Shape;603;p54"/>
              <p:cNvSpPr/>
              <p:nvPr/>
            </p:nvSpPr>
            <p:spPr>
              <a:xfrm>
                <a:off x="0"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604" name="Google Shape;604;p54"/>
              <p:cNvSpPr txBox="1"/>
              <p:nvPr/>
            </p:nvSpPr>
            <p:spPr>
              <a:xfrm>
                <a:off x="13456" y="145890"/>
                <a:ext cx="716700" cy="1578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Pump Priming</a:t>
                </a:r>
                <a:endParaRPr b="0" i="0" sz="1100" u="none" cap="none" strike="noStrike">
                  <a:solidFill>
                    <a:srgbClr val="000000"/>
                  </a:solidFill>
                  <a:latin typeface="Arial"/>
                  <a:ea typeface="Arial"/>
                  <a:cs typeface="Arial"/>
                  <a:sym typeface="Arial"/>
                </a:endParaRPr>
              </a:p>
            </p:txBody>
          </p:sp>
        </p:grpSp>
        <p:grpSp>
          <p:nvGrpSpPr>
            <p:cNvPr id="605" name="Google Shape;605;p54"/>
            <p:cNvGrpSpPr/>
            <p:nvPr/>
          </p:nvGrpSpPr>
          <p:grpSpPr>
            <a:xfrm>
              <a:off x="8106225" y="1268181"/>
              <a:ext cx="743700" cy="459300"/>
              <a:chOff x="0" y="-1"/>
              <a:chExt cx="743700" cy="459300"/>
            </a:xfrm>
          </p:grpSpPr>
          <p:sp>
            <p:nvSpPr>
              <p:cNvPr id="606" name="Google Shape;606;p54"/>
              <p:cNvSpPr/>
              <p:nvPr/>
            </p:nvSpPr>
            <p:spPr>
              <a:xfrm>
                <a:off x="0"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607" name="Google Shape;607;p54"/>
              <p:cNvSpPr txBox="1"/>
              <p:nvPr/>
            </p:nvSpPr>
            <p:spPr>
              <a:xfrm>
                <a:off x="13456" y="145890"/>
                <a:ext cx="716700" cy="1578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Exposure</a:t>
                </a:r>
                <a:endParaRPr b="0" i="0" sz="1100" u="none" cap="none" strike="noStrike">
                  <a:solidFill>
                    <a:srgbClr val="000000"/>
                  </a:solidFill>
                  <a:latin typeface="Arial"/>
                  <a:ea typeface="Arial"/>
                  <a:cs typeface="Arial"/>
                  <a:sym typeface="Arial"/>
                </a:endParaRPr>
              </a:p>
            </p:txBody>
          </p:sp>
        </p:grpSp>
        <p:grpSp>
          <p:nvGrpSpPr>
            <p:cNvPr id="608" name="Google Shape;608;p54"/>
            <p:cNvGrpSpPr/>
            <p:nvPr/>
          </p:nvGrpSpPr>
          <p:grpSpPr>
            <a:xfrm>
              <a:off x="8106225" y="1769789"/>
              <a:ext cx="743700" cy="459300"/>
              <a:chOff x="0" y="-1"/>
              <a:chExt cx="743700" cy="459300"/>
            </a:xfrm>
          </p:grpSpPr>
          <p:sp>
            <p:nvSpPr>
              <p:cNvPr id="609" name="Google Shape;609;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10" name="Google Shape;610;p54"/>
              <p:cNvSpPr txBox="1"/>
              <p:nvPr/>
            </p:nvSpPr>
            <p:spPr>
              <a:xfrm>
                <a:off x="13456" y="165079"/>
                <a:ext cx="716700" cy="149700"/>
              </a:xfrm>
              <a:prstGeom prst="rect">
                <a:avLst/>
              </a:prstGeom>
              <a:solidFill>
                <a:srgbClr val="DFCBAB"/>
              </a:solidFill>
              <a:ln>
                <a:noFill/>
              </a:ln>
            </p:spPr>
            <p:txBody>
              <a:bodyPr anchorCtr="0" anchor="ctr" bIns="17150" lIns="17150" spcFirstLastPara="1" rIns="17150" wrap="square" tIns="17150">
                <a:spAutoFit/>
              </a:bodyPr>
              <a:lstStyle/>
              <a:p>
                <a:pPr indent="0" lvl="0" marL="0" marR="0" rtl="0" algn="ctr">
                  <a:lnSpc>
                    <a:spcPct val="90000"/>
                  </a:lnSpc>
                  <a:spcBef>
                    <a:spcPts val="0"/>
                  </a:spcBef>
                  <a:spcAft>
                    <a:spcPts val="0"/>
                  </a:spcAft>
                  <a:buClr>
                    <a:schemeClr val="dk1"/>
                  </a:buClr>
                  <a:buSzPts val="500"/>
                  <a:buFont typeface="Century Gothic"/>
                  <a:buNone/>
                </a:pPr>
                <a:r>
                  <a:rPr b="0" i="0" lang="en-GB" sz="500" u="none" cap="none" strike="noStrike">
                    <a:solidFill>
                      <a:schemeClr val="dk1"/>
                    </a:solidFill>
                    <a:latin typeface="Century Gothic"/>
                    <a:ea typeface="Century Gothic"/>
                    <a:cs typeface="Century Gothic"/>
                    <a:sym typeface="Century Gothic"/>
                  </a:rPr>
                  <a:t>Prebunking</a:t>
                </a:r>
                <a:endParaRPr b="0" i="0" sz="1100" u="none" cap="none" strike="noStrike">
                  <a:solidFill>
                    <a:srgbClr val="000000"/>
                  </a:solidFill>
                  <a:latin typeface="Arial"/>
                  <a:ea typeface="Arial"/>
                  <a:cs typeface="Arial"/>
                  <a:sym typeface="Arial"/>
                </a:endParaRPr>
              </a:p>
            </p:txBody>
          </p:sp>
        </p:grpSp>
        <p:grpSp>
          <p:nvGrpSpPr>
            <p:cNvPr id="611" name="Google Shape;611;p54"/>
            <p:cNvGrpSpPr/>
            <p:nvPr/>
          </p:nvGrpSpPr>
          <p:grpSpPr>
            <a:xfrm>
              <a:off x="8106225" y="2271398"/>
              <a:ext cx="743700" cy="459300"/>
              <a:chOff x="0" y="-1"/>
              <a:chExt cx="743700" cy="459300"/>
            </a:xfrm>
          </p:grpSpPr>
          <p:sp>
            <p:nvSpPr>
              <p:cNvPr id="612" name="Google Shape;612;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13" name="Google Shape;613;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Humorous counter narratives</a:t>
                </a:r>
                <a:endParaRPr b="0" i="0" sz="1100" u="none" cap="none" strike="noStrike">
                  <a:solidFill>
                    <a:srgbClr val="000000"/>
                  </a:solidFill>
                  <a:latin typeface="Arial"/>
                  <a:ea typeface="Arial"/>
                  <a:cs typeface="Arial"/>
                  <a:sym typeface="Arial"/>
                </a:endParaRPr>
              </a:p>
            </p:txBody>
          </p:sp>
        </p:grpSp>
        <p:grpSp>
          <p:nvGrpSpPr>
            <p:cNvPr id="614" name="Google Shape;614;p54"/>
            <p:cNvGrpSpPr/>
            <p:nvPr/>
          </p:nvGrpSpPr>
          <p:grpSpPr>
            <a:xfrm>
              <a:off x="8106225" y="2773007"/>
              <a:ext cx="743700" cy="459300"/>
              <a:chOff x="0" y="-1"/>
              <a:chExt cx="743700" cy="459300"/>
            </a:xfrm>
          </p:grpSpPr>
          <p:sp>
            <p:nvSpPr>
              <p:cNvPr id="615" name="Google Shape;615;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16" name="Google Shape;616;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Mark content with ridicule / decelerants</a:t>
                </a:r>
                <a:endParaRPr b="0" i="0" sz="1100" u="none" cap="none" strike="noStrike">
                  <a:solidFill>
                    <a:srgbClr val="000000"/>
                  </a:solidFill>
                  <a:latin typeface="Arial"/>
                  <a:ea typeface="Arial"/>
                  <a:cs typeface="Arial"/>
                  <a:sym typeface="Arial"/>
                </a:endParaRPr>
              </a:p>
            </p:txBody>
          </p:sp>
        </p:grpSp>
        <p:grpSp>
          <p:nvGrpSpPr>
            <p:cNvPr id="617" name="Google Shape;617;p54"/>
            <p:cNvGrpSpPr/>
            <p:nvPr/>
          </p:nvGrpSpPr>
          <p:grpSpPr>
            <a:xfrm>
              <a:off x="8106225" y="3274615"/>
              <a:ext cx="743700" cy="459300"/>
              <a:chOff x="0" y="-1"/>
              <a:chExt cx="743700" cy="459300"/>
            </a:xfrm>
          </p:grpSpPr>
          <p:sp>
            <p:nvSpPr>
              <p:cNvPr id="618" name="Google Shape;618;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19" name="Google Shape;619;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Expire social media likes/ retweets</a:t>
                </a:r>
                <a:endParaRPr b="0" i="0" sz="1100" u="none" cap="none" strike="noStrike">
                  <a:solidFill>
                    <a:srgbClr val="000000"/>
                  </a:solidFill>
                  <a:latin typeface="Arial"/>
                  <a:ea typeface="Arial"/>
                  <a:cs typeface="Arial"/>
                  <a:sym typeface="Arial"/>
                </a:endParaRPr>
              </a:p>
            </p:txBody>
          </p:sp>
        </p:grpSp>
        <p:grpSp>
          <p:nvGrpSpPr>
            <p:cNvPr id="620" name="Google Shape;620;p54"/>
            <p:cNvGrpSpPr/>
            <p:nvPr/>
          </p:nvGrpSpPr>
          <p:grpSpPr>
            <a:xfrm>
              <a:off x="8106225" y="3776223"/>
              <a:ext cx="743700" cy="459300"/>
              <a:chOff x="0" y="-1"/>
              <a:chExt cx="743700" cy="459300"/>
            </a:xfrm>
          </p:grpSpPr>
          <p:sp>
            <p:nvSpPr>
              <p:cNvPr id="621" name="Google Shape;621;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22" name="Google Shape;622;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Influencer disavows misinfo</a:t>
                </a:r>
                <a:endParaRPr b="0" i="0" sz="1100" u="none" cap="none" strike="noStrike">
                  <a:solidFill>
                    <a:srgbClr val="000000"/>
                  </a:solidFill>
                  <a:latin typeface="Arial"/>
                  <a:ea typeface="Arial"/>
                  <a:cs typeface="Arial"/>
                  <a:sym typeface="Arial"/>
                </a:endParaRPr>
              </a:p>
            </p:txBody>
          </p:sp>
        </p:grpSp>
        <p:grpSp>
          <p:nvGrpSpPr>
            <p:cNvPr id="623" name="Google Shape;623;p54"/>
            <p:cNvGrpSpPr/>
            <p:nvPr/>
          </p:nvGrpSpPr>
          <p:grpSpPr>
            <a:xfrm>
              <a:off x="8106225" y="4277830"/>
              <a:ext cx="743700" cy="459300"/>
              <a:chOff x="0" y="-1"/>
              <a:chExt cx="743700" cy="459300"/>
            </a:xfrm>
          </p:grpSpPr>
          <p:sp>
            <p:nvSpPr>
              <p:cNvPr id="624" name="Google Shape;624;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25" name="Google Shape;625;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Cut off banking access</a:t>
                </a:r>
                <a:endParaRPr b="0" i="0" sz="1100" u="none" cap="none" strike="noStrike">
                  <a:solidFill>
                    <a:srgbClr val="000000"/>
                  </a:solidFill>
                  <a:latin typeface="Arial"/>
                  <a:ea typeface="Arial"/>
                  <a:cs typeface="Arial"/>
                  <a:sym typeface="Arial"/>
                </a:endParaRPr>
              </a:p>
            </p:txBody>
          </p:sp>
        </p:grpSp>
        <p:grpSp>
          <p:nvGrpSpPr>
            <p:cNvPr id="626" name="Google Shape;626;p54"/>
            <p:cNvGrpSpPr/>
            <p:nvPr/>
          </p:nvGrpSpPr>
          <p:grpSpPr>
            <a:xfrm>
              <a:off x="8106225" y="4779439"/>
              <a:ext cx="743700" cy="459300"/>
              <a:chOff x="0" y="-1"/>
              <a:chExt cx="743700" cy="459300"/>
            </a:xfrm>
          </p:grpSpPr>
          <p:sp>
            <p:nvSpPr>
              <p:cNvPr id="627" name="Google Shape;627;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28" name="Google Shape;628;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Dampen emotional reaction</a:t>
                </a:r>
                <a:endParaRPr b="0" i="0" sz="1100" u="none" cap="none" strike="noStrike">
                  <a:solidFill>
                    <a:srgbClr val="000000"/>
                  </a:solidFill>
                  <a:latin typeface="Arial"/>
                  <a:ea typeface="Arial"/>
                  <a:cs typeface="Arial"/>
                  <a:sym typeface="Arial"/>
                </a:endParaRPr>
              </a:p>
            </p:txBody>
          </p:sp>
        </p:grpSp>
        <p:grpSp>
          <p:nvGrpSpPr>
            <p:cNvPr id="629" name="Google Shape;629;p54"/>
            <p:cNvGrpSpPr/>
            <p:nvPr/>
          </p:nvGrpSpPr>
          <p:grpSpPr>
            <a:xfrm>
              <a:off x="8106225" y="5281047"/>
              <a:ext cx="743700" cy="459300"/>
              <a:chOff x="0" y="-1"/>
              <a:chExt cx="743700" cy="459300"/>
            </a:xfrm>
          </p:grpSpPr>
          <p:sp>
            <p:nvSpPr>
              <p:cNvPr id="630" name="Google Shape;630;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31" name="Google Shape;631;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Remove / rate limit botnets</a:t>
                </a:r>
                <a:endParaRPr b="0" i="0" sz="1100" u="none" cap="none" strike="noStrike">
                  <a:solidFill>
                    <a:srgbClr val="000000"/>
                  </a:solidFill>
                  <a:latin typeface="Arial"/>
                  <a:ea typeface="Arial"/>
                  <a:cs typeface="Arial"/>
                  <a:sym typeface="Arial"/>
                </a:endParaRPr>
              </a:p>
            </p:txBody>
          </p:sp>
        </p:grpSp>
        <p:grpSp>
          <p:nvGrpSpPr>
            <p:cNvPr id="632" name="Google Shape;632;p54"/>
            <p:cNvGrpSpPr/>
            <p:nvPr/>
          </p:nvGrpSpPr>
          <p:grpSpPr>
            <a:xfrm>
              <a:off x="8106225" y="5782654"/>
              <a:ext cx="743700" cy="459300"/>
              <a:chOff x="0" y="-1"/>
              <a:chExt cx="743700" cy="459300"/>
            </a:xfrm>
          </p:grpSpPr>
          <p:sp>
            <p:nvSpPr>
              <p:cNvPr id="633" name="Google Shape;633;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34" name="Google Shape;634;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Social media amber alert</a:t>
                </a:r>
                <a:endParaRPr b="0" i="0" sz="1100" u="none" cap="none" strike="noStrike">
                  <a:solidFill>
                    <a:srgbClr val="000000"/>
                  </a:solidFill>
                  <a:latin typeface="Arial"/>
                  <a:ea typeface="Arial"/>
                  <a:cs typeface="Arial"/>
                  <a:sym typeface="Arial"/>
                </a:endParaRPr>
              </a:p>
            </p:txBody>
          </p:sp>
        </p:grpSp>
        <p:grpSp>
          <p:nvGrpSpPr>
            <p:cNvPr id="635" name="Google Shape;635;p54"/>
            <p:cNvGrpSpPr/>
            <p:nvPr/>
          </p:nvGrpSpPr>
          <p:grpSpPr>
            <a:xfrm>
              <a:off x="8106225" y="6284263"/>
              <a:ext cx="743700" cy="459300"/>
              <a:chOff x="0" y="-1"/>
              <a:chExt cx="743700" cy="459300"/>
            </a:xfrm>
          </p:grpSpPr>
          <p:sp>
            <p:nvSpPr>
              <p:cNvPr id="636" name="Google Shape;636;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37" name="Google Shape;637;p54"/>
              <p:cNvSpPr txBox="1"/>
              <p:nvPr/>
            </p:nvSpPr>
            <p:spPr>
              <a:xfrm>
                <a:off x="13456" y="175848"/>
                <a:ext cx="716700" cy="1215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Etc</a:t>
                </a:r>
                <a:endParaRPr b="0" i="0" sz="1100" u="none" cap="none" strike="noStrike">
                  <a:solidFill>
                    <a:srgbClr val="000000"/>
                  </a:solidFill>
                  <a:latin typeface="Arial"/>
                  <a:ea typeface="Arial"/>
                  <a:cs typeface="Arial"/>
                  <a:sym typeface="Arial"/>
                </a:endParaRPr>
              </a:p>
            </p:txBody>
          </p:sp>
        </p:grpSp>
        <p:grpSp>
          <p:nvGrpSpPr>
            <p:cNvPr id="638" name="Google Shape;638;p54"/>
            <p:cNvGrpSpPr/>
            <p:nvPr/>
          </p:nvGrpSpPr>
          <p:grpSpPr>
            <a:xfrm>
              <a:off x="8912411" y="1268181"/>
              <a:ext cx="743700" cy="459300"/>
              <a:chOff x="0" y="-1"/>
              <a:chExt cx="743700" cy="459300"/>
            </a:xfrm>
          </p:grpSpPr>
          <p:sp>
            <p:nvSpPr>
              <p:cNvPr id="639" name="Google Shape;639;p54"/>
              <p:cNvSpPr/>
              <p:nvPr/>
            </p:nvSpPr>
            <p:spPr>
              <a:xfrm>
                <a:off x="0"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640" name="Google Shape;640;p54"/>
              <p:cNvSpPr txBox="1"/>
              <p:nvPr/>
            </p:nvSpPr>
            <p:spPr>
              <a:xfrm>
                <a:off x="13455" y="145890"/>
                <a:ext cx="716700" cy="1578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Go Physical</a:t>
                </a:r>
                <a:endParaRPr b="0" i="0" sz="1100" u="none" cap="none" strike="noStrike">
                  <a:solidFill>
                    <a:srgbClr val="000000"/>
                  </a:solidFill>
                  <a:latin typeface="Arial"/>
                  <a:ea typeface="Arial"/>
                  <a:cs typeface="Arial"/>
                  <a:sym typeface="Arial"/>
                </a:endParaRPr>
              </a:p>
            </p:txBody>
          </p:sp>
        </p:grpSp>
        <p:grpSp>
          <p:nvGrpSpPr>
            <p:cNvPr id="641" name="Google Shape;641;p54"/>
            <p:cNvGrpSpPr/>
            <p:nvPr/>
          </p:nvGrpSpPr>
          <p:grpSpPr>
            <a:xfrm>
              <a:off x="9718599" y="1268181"/>
              <a:ext cx="743700" cy="459300"/>
              <a:chOff x="0" y="-1"/>
              <a:chExt cx="743700" cy="459300"/>
            </a:xfrm>
          </p:grpSpPr>
          <p:sp>
            <p:nvSpPr>
              <p:cNvPr id="642" name="Google Shape;642;p54"/>
              <p:cNvSpPr/>
              <p:nvPr/>
            </p:nvSpPr>
            <p:spPr>
              <a:xfrm>
                <a:off x="0"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643" name="Google Shape;643;p54"/>
              <p:cNvSpPr txBox="1"/>
              <p:nvPr/>
            </p:nvSpPr>
            <p:spPr>
              <a:xfrm>
                <a:off x="13455" y="145890"/>
                <a:ext cx="716700" cy="1578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Persistence</a:t>
                </a:r>
                <a:endParaRPr b="0" i="0" sz="1100" u="none" cap="none" strike="noStrike">
                  <a:solidFill>
                    <a:srgbClr val="000000"/>
                  </a:solidFill>
                  <a:latin typeface="Arial"/>
                  <a:ea typeface="Arial"/>
                  <a:cs typeface="Arial"/>
                  <a:sym typeface="Arial"/>
                </a:endParaRPr>
              </a:p>
            </p:txBody>
          </p:sp>
        </p:grpSp>
        <p:grpSp>
          <p:nvGrpSpPr>
            <p:cNvPr id="644" name="Google Shape;644;p54"/>
            <p:cNvGrpSpPr/>
            <p:nvPr/>
          </p:nvGrpSpPr>
          <p:grpSpPr>
            <a:xfrm>
              <a:off x="10587256" y="766574"/>
              <a:ext cx="743700" cy="459300"/>
              <a:chOff x="-1" y="-1"/>
              <a:chExt cx="743700" cy="459300"/>
            </a:xfrm>
          </p:grpSpPr>
          <p:sp>
            <p:nvSpPr>
              <p:cNvPr id="645" name="Google Shape;645;p54"/>
              <p:cNvSpPr/>
              <p:nvPr/>
            </p:nvSpPr>
            <p:spPr>
              <a:xfrm>
                <a:off x="-1" y="-1"/>
                <a:ext cx="743700" cy="459300"/>
              </a:xfrm>
              <a:prstGeom prst="roundRect">
                <a:avLst>
                  <a:gd fmla="val 10000" name="adj"/>
                </a:avLst>
              </a:prstGeom>
              <a:solidFill>
                <a:srgbClr val="C0000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646" name="Google Shape;646;p54"/>
              <p:cNvSpPr txBox="1"/>
              <p:nvPr/>
            </p:nvSpPr>
            <p:spPr>
              <a:xfrm>
                <a:off x="13456" y="125570"/>
                <a:ext cx="716700" cy="214500"/>
              </a:xfrm>
              <a:prstGeom prst="rect">
                <a:avLst/>
              </a:prstGeom>
              <a:noFill/>
              <a:ln>
                <a:noFill/>
              </a:ln>
            </p:spPr>
            <p:txBody>
              <a:bodyPr anchorCtr="0" anchor="ctr" bIns="25700" lIns="25700" spcFirstLastPara="1" rIns="25700" wrap="square" tIns="25700">
                <a:spAutoFit/>
              </a:bodyPr>
              <a:lstStyle/>
              <a:p>
                <a:pPr indent="0" lvl="0" marL="0" marR="0" rtl="0" algn="ctr">
                  <a:lnSpc>
                    <a:spcPct val="90000"/>
                  </a:lnSpc>
                  <a:spcBef>
                    <a:spcPts val="0"/>
                  </a:spcBef>
                  <a:spcAft>
                    <a:spcPts val="0"/>
                  </a:spcAft>
                  <a:buClr>
                    <a:srgbClr val="FFFFFF"/>
                  </a:buClr>
                  <a:buSzPts val="700"/>
                  <a:buFont typeface="Century Gothic"/>
                  <a:buNone/>
                </a:pPr>
                <a:r>
                  <a:rPr b="0" i="0" lang="en-GB" sz="700" u="none" cap="none" strike="noStrike">
                    <a:solidFill>
                      <a:srgbClr val="FFFFFF"/>
                    </a:solidFill>
                    <a:latin typeface="Century Gothic"/>
                    <a:ea typeface="Century Gothic"/>
                    <a:cs typeface="Century Gothic"/>
                    <a:sym typeface="Century Gothic"/>
                  </a:rPr>
                  <a:t>Evaluation</a:t>
                </a:r>
                <a:endParaRPr b="0" i="0" sz="1100" u="none" cap="none" strike="noStrike">
                  <a:solidFill>
                    <a:srgbClr val="000000"/>
                  </a:solidFill>
                  <a:latin typeface="Arial"/>
                  <a:ea typeface="Arial"/>
                  <a:cs typeface="Arial"/>
                  <a:sym typeface="Arial"/>
                </a:endParaRPr>
              </a:p>
            </p:txBody>
          </p:sp>
        </p:grpSp>
        <p:grpSp>
          <p:nvGrpSpPr>
            <p:cNvPr id="647" name="Google Shape;647;p54"/>
            <p:cNvGrpSpPr/>
            <p:nvPr/>
          </p:nvGrpSpPr>
          <p:grpSpPr>
            <a:xfrm>
              <a:off x="10587256" y="1268181"/>
              <a:ext cx="743700" cy="459300"/>
              <a:chOff x="-1" y="-1"/>
              <a:chExt cx="743700" cy="459300"/>
            </a:xfrm>
          </p:grpSpPr>
          <p:sp>
            <p:nvSpPr>
              <p:cNvPr id="648" name="Google Shape;648;p54"/>
              <p:cNvSpPr/>
              <p:nvPr/>
            </p:nvSpPr>
            <p:spPr>
              <a:xfrm>
                <a:off x="-1" y="-1"/>
                <a:ext cx="743700" cy="459300"/>
              </a:xfrm>
              <a:prstGeom prst="roundRect">
                <a:avLst>
                  <a:gd fmla="val 10000" name="adj"/>
                </a:avLst>
              </a:prstGeom>
              <a:solidFill>
                <a:srgbClr val="0070C0"/>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p:txBody>
          </p:sp>
          <p:sp>
            <p:nvSpPr>
              <p:cNvPr id="649" name="Google Shape;649;p54"/>
              <p:cNvSpPr txBox="1"/>
              <p:nvPr/>
            </p:nvSpPr>
            <p:spPr>
              <a:xfrm>
                <a:off x="13456" y="94455"/>
                <a:ext cx="716700" cy="257700"/>
              </a:xfrm>
              <a:prstGeom prst="rect">
                <a:avLst/>
              </a:prstGeom>
              <a:noFill/>
              <a:ln>
                <a:noFill/>
              </a:ln>
            </p:spPr>
            <p:txBody>
              <a:bodyPr anchorCtr="0" anchor="ctr" bIns="20000" lIns="20000" spcFirstLastPara="1" rIns="20000" wrap="square" tIns="20000">
                <a:spAutoFit/>
              </a:bodyPr>
              <a:lstStyle/>
              <a:p>
                <a:pPr indent="0" lvl="0" marL="0" marR="0" rtl="0" algn="ctr">
                  <a:lnSpc>
                    <a:spcPct val="90000"/>
                  </a:lnSpc>
                  <a:spcBef>
                    <a:spcPts val="0"/>
                  </a:spcBef>
                  <a:spcAft>
                    <a:spcPts val="0"/>
                  </a:spcAft>
                  <a:buClr>
                    <a:srgbClr val="FFFFFF"/>
                  </a:buClr>
                  <a:buSzPts val="500"/>
                  <a:buFont typeface="Century Gothic"/>
                  <a:buNone/>
                </a:pPr>
                <a:r>
                  <a:rPr b="0" i="0" lang="en-GB" sz="500" u="none" cap="none" strike="noStrike">
                    <a:solidFill>
                      <a:srgbClr val="FFFFFF"/>
                    </a:solidFill>
                    <a:latin typeface="Century Gothic"/>
                    <a:ea typeface="Century Gothic"/>
                    <a:cs typeface="Century Gothic"/>
                    <a:sym typeface="Century Gothic"/>
                  </a:rPr>
                  <a:t>Measure Effectiveness</a:t>
                </a:r>
                <a:endParaRPr b="0" i="0" sz="1100" u="none" cap="none" strike="noStrike">
                  <a:solidFill>
                    <a:srgbClr val="000000"/>
                  </a:solidFill>
                  <a:latin typeface="Arial"/>
                  <a:ea typeface="Arial"/>
                  <a:cs typeface="Arial"/>
                  <a:sym typeface="Arial"/>
                </a:endParaRPr>
              </a:p>
            </p:txBody>
          </p:sp>
        </p:grpSp>
        <p:grpSp>
          <p:nvGrpSpPr>
            <p:cNvPr id="650" name="Google Shape;650;p54"/>
            <p:cNvGrpSpPr/>
            <p:nvPr/>
          </p:nvGrpSpPr>
          <p:grpSpPr>
            <a:xfrm>
              <a:off x="1531782" y="1769790"/>
              <a:ext cx="743700" cy="459300"/>
              <a:chOff x="0" y="-1"/>
              <a:chExt cx="743700" cy="459300"/>
            </a:xfrm>
          </p:grpSpPr>
          <p:sp>
            <p:nvSpPr>
              <p:cNvPr id="651" name="Google Shape;651;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52" name="Google Shape;652;p54"/>
              <p:cNvSpPr txBox="1"/>
              <p:nvPr/>
            </p:nvSpPr>
            <p:spPr>
              <a:xfrm>
                <a:off x="13456" y="82390"/>
                <a:ext cx="716700" cy="349200"/>
              </a:xfrm>
              <a:prstGeom prst="rect">
                <a:avLst/>
              </a:prstGeom>
              <a:solidFill>
                <a:srgbClr val="DFCBAB"/>
              </a:solidFill>
              <a:ln>
                <a:noFill/>
              </a:ln>
            </p:spPr>
            <p:txBody>
              <a:bodyPr anchorCtr="0" anchor="ctr" bIns="17150" lIns="17150" spcFirstLastPara="1" rIns="17150" wrap="square" tIns="17150">
                <a:spAutoFit/>
              </a:bodyPr>
              <a:lstStyle/>
              <a:p>
                <a:pPr indent="0" lvl="0" marL="0" marR="0" rtl="0" algn="ctr">
                  <a:lnSpc>
                    <a:spcPct val="90000"/>
                  </a:lnSpc>
                  <a:spcBef>
                    <a:spcPts val="0"/>
                  </a:spcBef>
                  <a:spcAft>
                    <a:spcPts val="0"/>
                  </a:spcAft>
                  <a:buClr>
                    <a:schemeClr val="dk1"/>
                  </a:buClr>
                  <a:buSzPts val="500"/>
                  <a:buFont typeface="Century Gothic"/>
                  <a:buNone/>
                </a:pPr>
                <a:r>
                  <a:rPr b="0" i="0" lang="en-GB" sz="500" u="none" cap="none" strike="noStrike">
                    <a:solidFill>
                      <a:schemeClr val="dk1"/>
                    </a:solidFill>
                    <a:latin typeface="Century Gothic"/>
                    <a:ea typeface="Century Gothic"/>
                    <a:cs typeface="Century Gothic"/>
                    <a:sym typeface="Century Gothic"/>
                  </a:rPr>
                  <a:t>Have a disinformation  response plan</a:t>
                </a:r>
                <a:endParaRPr b="0" i="0" sz="1100" u="none" cap="none" strike="noStrike">
                  <a:solidFill>
                    <a:srgbClr val="000000"/>
                  </a:solidFill>
                  <a:latin typeface="Arial"/>
                  <a:ea typeface="Arial"/>
                  <a:cs typeface="Arial"/>
                  <a:sym typeface="Arial"/>
                </a:endParaRPr>
              </a:p>
            </p:txBody>
          </p:sp>
        </p:grpSp>
        <p:grpSp>
          <p:nvGrpSpPr>
            <p:cNvPr id="653" name="Google Shape;653;p54"/>
            <p:cNvGrpSpPr/>
            <p:nvPr/>
          </p:nvGrpSpPr>
          <p:grpSpPr>
            <a:xfrm>
              <a:off x="1531782" y="2271399"/>
              <a:ext cx="743700" cy="459300"/>
              <a:chOff x="0" y="-1"/>
              <a:chExt cx="743700" cy="459300"/>
            </a:xfrm>
          </p:grpSpPr>
          <p:sp>
            <p:nvSpPr>
              <p:cNvPr id="654" name="Google Shape;654;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55" name="Google Shape;655;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Improve stakeholder coordination</a:t>
                </a:r>
                <a:endParaRPr b="0" i="0" sz="1100" u="none" cap="none" strike="noStrike">
                  <a:solidFill>
                    <a:srgbClr val="000000"/>
                  </a:solidFill>
                  <a:latin typeface="Arial"/>
                  <a:ea typeface="Arial"/>
                  <a:cs typeface="Arial"/>
                  <a:sym typeface="Arial"/>
                </a:endParaRPr>
              </a:p>
            </p:txBody>
          </p:sp>
        </p:grpSp>
        <p:grpSp>
          <p:nvGrpSpPr>
            <p:cNvPr id="656" name="Google Shape;656;p54"/>
            <p:cNvGrpSpPr/>
            <p:nvPr/>
          </p:nvGrpSpPr>
          <p:grpSpPr>
            <a:xfrm>
              <a:off x="1531782" y="2773008"/>
              <a:ext cx="743700" cy="459300"/>
              <a:chOff x="0" y="-1"/>
              <a:chExt cx="743700" cy="459300"/>
            </a:xfrm>
          </p:grpSpPr>
          <p:sp>
            <p:nvSpPr>
              <p:cNvPr id="657" name="Google Shape;657;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58" name="Google Shape;658;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Make civil society more vibrant</a:t>
                </a:r>
                <a:endParaRPr b="0" i="0" sz="1100" u="none" cap="none" strike="noStrike">
                  <a:solidFill>
                    <a:srgbClr val="000000"/>
                  </a:solidFill>
                  <a:latin typeface="Arial"/>
                  <a:ea typeface="Arial"/>
                  <a:cs typeface="Arial"/>
                  <a:sym typeface="Arial"/>
                </a:endParaRPr>
              </a:p>
            </p:txBody>
          </p:sp>
        </p:grpSp>
        <p:grpSp>
          <p:nvGrpSpPr>
            <p:cNvPr id="659" name="Google Shape;659;p54"/>
            <p:cNvGrpSpPr/>
            <p:nvPr/>
          </p:nvGrpSpPr>
          <p:grpSpPr>
            <a:xfrm>
              <a:off x="1531782" y="3274615"/>
              <a:ext cx="743700" cy="459300"/>
              <a:chOff x="0" y="-1"/>
              <a:chExt cx="743700" cy="459300"/>
            </a:xfrm>
          </p:grpSpPr>
          <p:sp>
            <p:nvSpPr>
              <p:cNvPr id="660" name="Google Shape;660;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61" name="Google Shape;661;p54"/>
              <p:cNvSpPr txBox="1"/>
              <p:nvPr/>
            </p:nvSpPr>
            <p:spPr>
              <a:xfrm>
                <a:off x="13456" y="10397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Red team disinformation, design mitigations</a:t>
                </a:r>
                <a:endParaRPr b="0" i="0" sz="1100" u="none" cap="none" strike="noStrike">
                  <a:solidFill>
                    <a:srgbClr val="000000"/>
                  </a:solidFill>
                  <a:latin typeface="Arial"/>
                  <a:ea typeface="Arial"/>
                  <a:cs typeface="Arial"/>
                  <a:sym typeface="Arial"/>
                </a:endParaRPr>
              </a:p>
            </p:txBody>
          </p:sp>
        </p:grpSp>
        <p:grpSp>
          <p:nvGrpSpPr>
            <p:cNvPr id="662" name="Google Shape;662;p54"/>
            <p:cNvGrpSpPr/>
            <p:nvPr/>
          </p:nvGrpSpPr>
          <p:grpSpPr>
            <a:xfrm>
              <a:off x="1531782" y="3776224"/>
              <a:ext cx="743700" cy="459300"/>
              <a:chOff x="0" y="-1"/>
              <a:chExt cx="743700" cy="459300"/>
            </a:xfrm>
          </p:grpSpPr>
          <p:sp>
            <p:nvSpPr>
              <p:cNvPr id="663" name="Google Shape;663;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64" name="Google Shape;664;p54"/>
              <p:cNvSpPr txBox="1"/>
              <p:nvPr/>
            </p:nvSpPr>
            <p:spPr>
              <a:xfrm>
                <a:off x="13456" y="10397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Enhanced privacy regulation for social media</a:t>
                </a:r>
                <a:endParaRPr b="0" i="0" sz="1100" u="none" cap="none" strike="noStrike">
                  <a:solidFill>
                    <a:srgbClr val="000000"/>
                  </a:solidFill>
                  <a:latin typeface="Arial"/>
                  <a:ea typeface="Arial"/>
                  <a:cs typeface="Arial"/>
                  <a:sym typeface="Arial"/>
                </a:endParaRPr>
              </a:p>
            </p:txBody>
          </p:sp>
        </p:grpSp>
        <p:grpSp>
          <p:nvGrpSpPr>
            <p:cNvPr id="665" name="Google Shape;665;p54"/>
            <p:cNvGrpSpPr/>
            <p:nvPr/>
          </p:nvGrpSpPr>
          <p:grpSpPr>
            <a:xfrm>
              <a:off x="1531782" y="4277831"/>
              <a:ext cx="743700" cy="459300"/>
              <a:chOff x="0" y="-1"/>
              <a:chExt cx="743700" cy="459300"/>
            </a:xfrm>
          </p:grpSpPr>
          <p:sp>
            <p:nvSpPr>
              <p:cNvPr id="666" name="Google Shape;666;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67" name="Google Shape;667;p54"/>
              <p:cNvSpPr txBox="1"/>
              <p:nvPr/>
            </p:nvSpPr>
            <p:spPr>
              <a:xfrm>
                <a:off x="13456" y="175849"/>
                <a:ext cx="716700" cy="1215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Platform regulation</a:t>
                </a:r>
                <a:endParaRPr b="0" i="0" sz="1100" u="none" cap="none" strike="noStrike">
                  <a:solidFill>
                    <a:srgbClr val="000000"/>
                  </a:solidFill>
                  <a:latin typeface="Arial"/>
                  <a:ea typeface="Arial"/>
                  <a:cs typeface="Arial"/>
                  <a:sym typeface="Arial"/>
                </a:endParaRPr>
              </a:p>
            </p:txBody>
          </p:sp>
        </p:grpSp>
        <p:grpSp>
          <p:nvGrpSpPr>
            <p:cNvPr id="668" name="Google Shape;668;p54"/>
            <p:cNvGrpSpPr/>
            <p:nvPr/>
          </p:nvGrpSpPr>
          <p:grpSpPr>
            <a:xfrm>
              <a:off x="1531782" y="4779440"/>
              <a:ext cx="743700" cy="459300"/>
              <a:chOff x="0" y="-1"/>
              <a:chExt cx="743700" cy="459300"/>
            </a:xfrm>
          </p:grpSpPr>
          <p:sp>
            <p:nvSpPr>
              <p:cNvPr id="669" name="Google Shape;669;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70" name="Google Shape;670;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Shared fact checking database</a:t>
                </a:r>
                <a:endParaRPr b="0" i="0" sz="1100" u="none" cap="none" strike="noStrike">
                  <a:solidFill>
                    <a:srgbClr val="000000"/>
                  </a:solidFill>
                  <a:latin typeface="Arial"/>
                  <a:ea typeface="Arial"/>
                  <a:cs typeface="Arial"/>
                  <a:sym typeface="Arial"/>
                </a:endParaRPr>
              </a:p>
            </p:txBody>
          </p:sp>
        </p:grpSp>
        <p:grpSp>
          <p:nvGrpSpPr>
            <p:cNvPr id="671" name="Google Shape;671;p54"/>
            <p:cNvGrpSpPr/>
            <p:nvPr/>
          </p:nvGrpSpPr>
          <p:grpSpPr>
            <a:xfrm>
              <a:off x="1531782" y="5281048"/>
              <a:ext cx="743700" cy="459300"/>
              <a:chOff x="0" y="-1"/>
              <a:chExt cx="743700" cy="459300"/>
            </a:xfrm>
          </p:grpSpPr>
          <p:sp>
            <p:nvSpPr>
              <p:cNvPr id="672" name="Google Shape;672;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73" name="Google Shape;673;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Repair broken social connections</a:t>
                </a:r>
                <a:endParaRPr b="0" i="0" sz="1100" u="none" cap="none" strike="noStrike">
                  <a:solidFill>
                    <a:srgbClr val="000000"/>
                  </a:solidFill>
                  <a:latin typeface="Arial"/>
                  <a:ea typeface="Arial"/>
                  <a:cs typeface="Arial"/>
                  <a:sym typeface="Arial"/>
                </a:endParaRPr>
              </a:p>
            </p:txBody>
          </p:sp>
        </p:grpSp>
        <p:grpSp>
          <p:nvGrpSpPr>
            <p:cNvPr id="674" name="Google Shape;674;p54"/>
            <p:cNvGrpSpPr/>
            <p:nvPr/>
          </p:nvGrpSpPr>
          <p:grpSpPr>
            <a:xfrm>
              <a:off x="1531782" y="5782655"/>
              <a:ext cx="743700" cy="464581"/>
              <a:chOff x="0" y="-1"/>
              <a:chExt cx="743700" cy="464581"/>
            </a:xfrm>
          </p:grpSpPr>
          <p:sp>
            <p:nvSpPr>
              <p:cNvPr id="675" name="Google Shape;675;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76" name="Google Shape;676;p54"/>
              <p:cNvSpPr txBox="1"/>
              <p:nvPr/>
            </p:nvSpPr>
            <p:spPr>
              <a:xfrm>
                <a:off x="13456" y="103980"/>
                <a:ext cx="716700" cy="3606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Pre-emptive action against disinformation team infrastructure</a:t>
                </a:r>
                <a:endParaRPr b="0" i="0" sz="1100" u="none" cap="none" strike="noStrike">
                  <a:solidFill>
                    <a:srgbClr val="000000"/>
                  </a:solidFill>
                  <a:latin typeface="Arial"/>
                  <a:ea typeface="Arial"/>
                  <a:cs typeface="Arial"/>
                  <a:sym typeface="Arial"/>
                </a:endParaRPr>
              </a:p>
            </p:txBody>
          </p:sp>
        </p:grpSp>
        <p:grpSp>
          <p:nvGrpSpPr>
            <p:cNvPr id="677" name="Google Shape;677;p54"/>
            <p:cNvGrpSpPr/>
            <p:nvPr/>
          </p:nvGrpSpPr>
          <p:grpSpPr>
            <a:xfrm>
              <a:off x="1531782" y="6284264"/>
              <a:ext cx="743700" cy="459300"/>
              <a:chOff x="0" y="-1"/>
              <a:chExt cx="743700" cy="459300"/>
            </a:xfrm>
          </p:grpSpPr>
          <p:sp>
            <p:nvSpPr>
              <p:cNvPr id="678" name="Google Shape;678;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79" name="Google Shape;679;p54"/>
              <p:cNvSpPr txBox="1"/>
              <p:nvPr/>
            </p:nvSpPr>
            <p:spPr>
              <a:xfrm>
                <a:off x="13456" y="175848"/>
                <a:ext cx="716700" cy="1215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Etc</a:t>
                </a:r>
                <a:endParaRPr b="0" i="0" sz="1100" u="none" cap="none" strike="noStrike">
                  <a:solidFill>
                    <a:srgbClr val="000000"/>
                  </a:solidFill>
                  <a:latin typeface="Arial"/>
                  <a:ea typeface="Arial"/>
                  <a:cs typeface="Arial"/>
                  <a:sym typeface="Arial"/>
                </a:endParaRPr>
              </a:p>
            </p:txBody>
          </p:sp>
        </p:grpSp>
        <p:grpSp>
          <p:nvGrpSpPr>
            <p:cNvPr id="680" name="Google Shape;680;p54"/>
            <p:cNvGrpSpPr/>
            <p:nvPr/>
          </p:nvGrpSpPr>
          <p:grpSpPr>
            <a:xfrm>
              <a:off x="2337970" y="1769789"/>
              <a:ext cx="743700" cy="459300"/>
              <a:chOff x="0" y="-1"/>
              <a:chExt cx="743700" cy="459300"/>
            </a:xfrm>
          </p:grpSpPr>
          <p:sp>
            <p:nvSpPr>
              <p:cNvPr id="681" name="Google Shape;681;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82" name="Google Shape;682;p54"/>
              <p:cNvSpPr txBox="1"/>
              <p:nvPr/>
            </p:nvSpPr>
            <p:spPr>
              <a:xfrm>
                <a:off x="13456" y="122396"/>
                <a:ext cx="716700" cy="249300"/>
              </a:xfrm>
              <a:prstGeom prst="rect">
                <a:avLst/>
              </a:prstGeom>
              <a:solidFill>
                <a:srgbClr val="DFCBAB"/>
              </a:solidFill>
              <a:ln>
                <a:noFill/>
              </a:ln>
            </p:spPr>
            <p:txBody>
              <a:bodyPr anchorCtr="0" anchor="ctr" bIns="17150" lIns="17150" spcFirstLastPara="1" rIns="17150" wrap="square" tIns="17150">
                <a:spAutoFit/>
              </a:bodyPr>
              <a:lstStyle/>
              <a:p>
                <a:pPr indent="0" lvl="0" marL="0" marR="0" rtl="0" algn="ctr">
                  <a:lnSpc>
                    <a:spcPct val="90000"/>
                  </a:lnSpc>
                  <a:spcBef>
                    <a:spcPts val="0"/>
                  </a:spcBef>
                  <a:spcAft>
                    <a:spcPts val="0"/>
                  </a:spcAft>
                  <a:buClr>
                    <a:schemeClr val="dk1"/>
                  </a:buClr>
                  <a:buSzPts val="500"/>
                  <a:buFont typeface="Century Gothic"/>
                  <a:buNone/>
                </a:pPr>
                <a:r>
                  <a:rPr b="0" i="0" lang="en-GB" sz="500" u="none" cap="none" strike="noStrike">
                    <a:solidFill>
                      <a:schemeClr val="dk1"/>
                    </a:solidFill>
                    <a:latin typeface="Century Gothic"/>
                    <a:ea typeface="Century Gothic"/>
                    <a:cs typeface="Century Gothic"/>
                    <a:sym typeface="Century Gothic"/>
                  </a:rPr>
                  <a:t>Media literacy through games</a:t>
                </a:r>
                <a:endParaRPr b="0" i="0" sz="1100" u="none" cap="none" strike="noStrike">
                  <a:solidFill>
                    <a:srgbClr val="000000"/>
                  </a:solidFill>
                  <a:latin typeface="Arial"/>
                  <a:ea typeface="Arial"/>
                  <a:cs typeface="Arial"/>
                  <a:sym typeface="Arial"/>
                </a:endParaRPr>
              </a:p>
            </p:txBody>
          </p:sp>
        </p:grpSp>
        <p:grpSp>
          <p:nvGrpSpPr>
            <p:cNvPr id="683" name="Google Shape;683;p54"/>
            <p:cNvGrpSpPr/>
            <p:nvPr/>
          </p:nvGrpSpPr>
          <p:grpSpPr>
            <a:xfrm>
              <a:off x="2337970" y="2271398"/>
              <a:ext cx="743700" cy="459300"/>
              <a:chOff x="0" y="-1"/>
              <a:chExt cx="743700" cy="459300"/>
            </a:xfrm>
          </p:grpSpPr>
          <p:sp>
            <p:nvSpPr>
              <p:cNvPr id="684" name="Google Shape;684;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85" name="Google Shape;685;p54"/>
              <p:cNvSpPr txBox="1"/>
              <p:nvPr/>
            </p:nvSpPr>
            <p:spPr>
              <a:xfrm>
                <a:off x="13456" y="175848"/>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Tabletop simulations</a:t>
                </a:r>
                <a:endParaRPr b="0" i="0" sz="1100" u="none" cap="none" strike="noStrike">
                  <a:solidFill>
                    <a:srgbClr val="000000"/>
                  </a:solidFill>
                  <a:latin typeface="Arial"/>
                  <a:ea typeface="Arial"/>
                  <a:cs typeface="Arial"/>
                  <a:sym typeface="Arial"/>
                </a:endParaRPr>
              </a:p>
            </p:txBody>
          </p:sp>
        </p:grpSp>
        <p:grpSp>
          <p:nvGrpSpPr>
            <p:cNvPr id="686" name="Google Shape;686;p54"/>
            <p:cNvGrpSpPr/>
            <p:nvPr/>
          </p:nvGrpSpPr>
          <p:grpSpPr>
            <a:xfrm>
              <a:off x="2337970" y="2773006"/>
              <a:ext cx="743700" cy="459300"/>
              <a:chOff x="0" y="-1"/>
              <a:chExt cx="743700" cy="459300"/>
            </a:xfrm>
          </p:grpSpPr>
          <p:sp>
            <p:nvSpPr>
              <p:cNvPr id="687" name="Google Shape;687;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88" name="Google Shape;688;p54"/>
              <p:cNvSpPr txBox="1"/>
              <p:nvPr/>
            </p:nvSpPr>
            <p:spPr>
              <a:xfrm>
                <a:off x="13456" y="10397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Make information provenance available</a:t>
                </a:r>
                <a:endParaRPr b="0" i="0" sz="1100" u="none" cap="none" strike="noStrike">
                  <a:solidFill>
                    <a:srgbClr val="000000"/>
                  </a:solidFill>
                  <a:latin typeface="Arial"/>
                  <a:ea typeface="Arial"/>
                  <a:cs typeface="Arial"/>
                  <a:sym typeface="Arial"/>
                </a:endParaRPr>
              </a:p>
            </p:txBody>
          </p:sp>
        </p:grpSp>
        <p:grpSp>
          <p:nvGrpSpPr>
            <p:cNvPr id="689" name="Google Shape;689;p54"/>
            <p:cNvGrpSpPr/>
            <p:nvPr/>
          </p:nvGrpSpPr>
          <p:grpSpPr>
            <a:xfrm>
              <a:off x="2337970" y="3274614"/>
              <a:ext cx="743700" cy="459300"/>
              <a:chOff x="0" y="-1"/>
              <a:chExt cx="743700" cy="459300"/>
            </a:xfrm>
          </p:grpSpPr>
          <p:sp>
            <p:nvSpPr>
              <p:cNvPr id="690" name="Google Shape;690;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91" name="Google Shape;691;p54"/>
              <p:cNvSpPr txBox="1"/>
              <p:nvPr/>
            </p:nvSpPr>
            <p:spPr>
              <a:xfrm>
                <a:off x="13456" y="10397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Block access to disinformation resources</a:t>
                </a:r>
                <a:endParaRPr b="0" i="0" sz="1100" u="none" cap="none" strike="noStrike">
                  <a:solidFill>
                    <a:srgbClr val="000000"/>
                  </a:solidFill>
                  <a:latin typeface="Arial"/>
                  <a:ea typeface="Arial"/>
                  <a:cs typeface="Arial"/>
                  <a:sym typeface="Arial"/>
                </a:endParaRPr>
              </a:p>
            </p:txBody>
          </p:sp>
        </p:grpSp>
        <p:grpSp>
          <p:nvGrpSpPr>
            <p:cNvPr id="692" name="Google Shape;692;p54"/>
            <p:cNvGrpSpPr/>
            <p:nvPr/>
          </p:nvGrpSpPr>
          <p:grpSpPr>
            <a:xfrm>
              <a:off x="2337970" y="3776223"/>
              <a:ext cx="743700" cy="459300"/>
              <a:chOff x="0" y="-1"/>
              <a:chExt cx="743700" cy="459300"/>
            </a:xfrm>
          </p:grpSpPr>
          <p:sp>
            <p:nvSpPr>
              <p:cNvPr id="693" name="Google Shape;693;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94" name="Google Shape;694;p54"/>
              <p:cNvSpPr txBox="1"/>
              <p:nvPr/>
            </p:nvSpPr>
            <p:spPr>
              <a:xfrm>
                <a:off x="13456" y="175848"/>
                <a:ext cx="716700" cy="1215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Educate influencers</a:t>
                </a:r>
                <a:endParaRPr b="0" i="0" sz="1100" u="none" cap="none" strike="noStrike">
                  <a:solidFill>
                    <a:srgbClr val="000000"/>
                  </a:solidFill>
                  <a:latin typeface="Arial"/>
                  <a:ea typeface="Arial"/>
                  <a:cs typeface="Arial"/>
                  <a:sym typeface="Arial"/>
                </a:endParaRPr>
              </a:p>
            </p:txBody>
          </p:sp>
        </p:grpSp>
        <p:grpSp>
          <p:nvGrpSpPr>
            <p:cNvPr id="695" name="Google Shape;695;p54"/>
            <p:cNvGrpSpPr/>
            <p:nvPr/>
          </p:nvGrpSpPr>
          <p:grpSpPr>
            <a:xfrm>
              <a:off x="2337970" y="4277830"/>
              <a:ext cx="743700" cy="459300"/>
              <a:chOff x="0" y="-1"/>
              <a:chExt cx="743700" cy="459300"/>
            </a:xfrm>
          </p:grpSpPr>
          <p:sp>
            <p:nvSpPr>
              <p:cNvPr id="696" name="Google Shape;696;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697" name="Google Shape;697;p54"/>
              <p:cNvSpPr txBox="1"/>
              <p:nvPr/>
            </p:nvSpPr>
            <p:spPr>
              <a:xfrm>
                <a:off x="13456" y="103980"/>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Buy out troll farm employees / offer jobs</a:t>
                </a:r>
                <a:endParaRPr b="0" i="0" sz="1100" u="none" cap="none" strike="noStrike">
                  <a:solidFill>
                    <a:srgbClr val="000000"/>
                  </a:solidFill>
                  <a:latin typeface="Arial"/>
                  <a:ea typeface="Arial"/>
                  <a:cs typeface="Arial"/>
                  <a:sym typeface="Arial"/>
                </a:endParaRPr>
              </a:p>
            </p:txBody>
          </p:sp>
        </p:grpSp>
        <p:grpSp>
          <p:nvGrpSpPr>
            <p:cNvPr id="698" name="Google Shape;698;p54"/>
            <p:cNvGrpSpPr/>
            <p:nvPr/>
          </p:nvGrpSpPr>
          <p:grpSpPr>
            <a:xfrm>
              <a:off x="2337970" y="4779438"/>
              <a:ext cx="743700" cy="459300"/>
              <a:chOff x="0" y="-1"/>
              <a:chExt cx="743700" cy="459300"/>
            </a:xfrm>
          </p:grpSpPr>
          <p:sp>
            <p:nvSpPr>
              <p:cNvPr id="699" name="Google Shape;699;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00" name="Google Shape;700;p54"/>
              <p:cNvSpPr txBox="1"/>
              <p:nvPr/>
            </p:nvSpPr>
            <p:spPr>
              <a:xfrm>
                <a:off x="13456" y="10397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Legal action against for-profit engagement farms</a:t>
                </a:r>
                <a:endParaRPr b="0" i="0" sz="1100" u="none" cap="none" strike="noStrike">
                  <a:solidFill>
                    <a:srgbClr val="000000"/>
                  </a:solidFill>
                  <a:latin typeface="Arial"/>
                  <a:ea typeface="Arial"/>
                  <a:cs typeface="Arial"/>
                  <a:sym typeface="Arial"/>
                </a:endParaRPr>
              </a:p>
            </p:txBody>
          </p:sp>
        </p:grpSp>
        <p:grpSp>
          <p:nvGrpSpPr>
            <p:cNvPr id="701" name="Google Shape;701;p54"/>
            <p:cNvGrpSpPr/>
            <p:nvPr/>
          </p:nvGrpSpPr>
          <p:grpSpPr>
            <a:xfrm>
              <a:off x="2337970" y="5281047"/>
              <a:ext cx="743700" cy="459300"/>
              <a:chOff x="0" y="-1"/>
              <a:chExt cx="743700" cy="459300"/>
            </a:xfrm>
          </p:grpSpPr>
          <p:sp>
            <p:nvSpPr>
              <p:cNvPr id="702" name="Google Shape;702;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03" name="Google Shape;703;p54"/>
              <p:cNvSpPr txBox="1"/>
              <p:nvPr/>
            </p:nvSpPr>
            <p:spPr>
              <a:xfrm>
                <a:off x="13456" y="138270"/>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Develop compelling counter narratives</a:t>
                </a:r>
                <a:endParaRPr b="0" i="0" sz="1100" u="none" cap="none" strike="noStrike">
                  <a:solidFill>
                    <a:srgbClr val="000000"/>
                  </a:solidFill>
                  <a:latin typeface="Arial"/>
                  <a:ea typeface="Arial"/>
                  <a:cs typeface="Arial"/>
                  <a:sym typeface="Arial"/>
                </a:endParaRPr>
              </a:p>
            </p:txBody>
          </p:sp>
        </p:grpSp>
        <p:grpSp>
          <p:nvGrpSpPr>
            <p:cNvPr id="704" name="Google Shape;704;p54"/>
            <p:cNvGrpSpPr/>
            <p:nvPr/>
          </p:nvGrpSpPr>
          <p:grpSpPr>
            <a:xfrm>
              <a:off x="2337970" y="5782654"/>
              <a:ext cx="743700" cy="459300"/>
              <a:chOff x="0" y="-1"/>
              <a:chExt cx="743700" cy="459300"/>
            </a:xfrm>
          </p:grpSpPr>
          <p:sp>
            <p:nvSpPr>
              <p:cNvPr id="705" name="Google Shape;705;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06" name="Google Shape;706;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Run competing campaigns</a:t>
                </a:r>
                <a:endParaRPr b="0" i="0" sz="1100" u="none" cap="none" strike="noStrike">
                  <a:solidFill>
                    <a:srgbClr val="000000"/>
                  </a:solidFill>
                  <a:latin typeface="Arial"/>
                  <a:ea typeface="Arial"/>
                  <a:cs typeface="Arial"/>
                  <a:sym typeface="Arial"/>
                </a:endParaRPr>
              </a:p>
            </p:txBody>
          </p:sp>
        </p:grpSp>
        <p:grpSp>
          <p:nvGrpSpPr>
            <p:cNvPr id="707" name="Google Shape;707;p54"/>
            <p:cNvGrpSpPr/>
            <p:nvPr/>
          </p:nvGrpSpPr>
          <p:grpSpPr>
            <a:xfrm>
              <a:off x="2337970" y="6284262"/>
              <a:ext cx="743700" cy="459300"/>
              <a:chOff x="0" y="-1"/>
              <a:chExt cx="743700" cy="459300"/>
            </a:xfrm>
          </p:grpSpPr>
          <p:sp>
            <p:nvSpPr>
              <p:cNvPr id="708" name="Google Shape;708;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09" name="Google Shape;709;p54"/>
              <p:cNvSpPr txBox="1"/>
              <p:nvPr/>
            </p:nvSpPr>
            <p:spPr>
              <a:xfrm>
                <a:off x="13456" y="175848"/>
                <a:ext cx="716700" cy="1215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Etc</a:t>
                </a:r>
                <a:endParaRPr b="0" i="0" sz="1100" u="none" cap="none" strike="noStrike">
                  <a:solidFill>
                    <a:srgbClr val="000000"/>
                  </a:solidFill>
                  <a:latin typeface="Arial"/>
                  <a:ea typeface="Arial"/>
                  <a:cs typeface="Arial"/>
                  <a:sym typeface="Arial"/>
                </a:endParaRPr>
              </a:p>
            </p:txBody>
          </p:sp>
        </p:grpSp>
        <p:grpSp>
          <p:nvGrpSpPr>
            <p:cNvPr id="710" name="Google Shape;710;p54"/>
            <p:cNvGrpSpPr/>
            <p:nvPr/>
          </p:nvGrpSpPr>
          <p:grpSpPr>
            <a:xfrm>
              <a:off x="3206630" y="1769789"/>
              <a:ext cx="743700" cy="459300"/>
              <a:chOff x="0" y="-1"/>
              <a:chExt cx="743700" cy="459300"/>
            </a:xfrm>
          </p:grpSpPr>
          <p:sp>
            <p:nvSpPr>
              <p:cNvPr id="711" name="Google Shape;711;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12" name="Google Shape;712;p54"/>
              <p:cNvSpPr txBox="1"/>
              <p:nvPr/>
            </p:nvSpPr>
            <p:spPr>
              <a:xfrm>
                <a:off x="13456" y="122396"/>
                <a:ext cx="716700" cy="249300"/>
              </a:xfrm>
              <a:prstGeom prst="rect">
                <a:avLst/>
              </a:prstGeom>
              <a:solidFill>
                <a:srgbClr val="DFCBAB"/>
              </a:solidFill>
              <a:ln>
                <a:noFill/>
              </a:ln>
            </p:spPr>
            <p:txBody>
              <a:bodyPr anchorCtr="0" anchor="ctr" bIns="17150" lIns="17150" spcFirstLastPara="1" rIns="17150" wrap="square" tIns="17150">
                <a:spAutoFit/>
              </a:bodyPr>
              <a:lstStyle/>
              <a:p>
                <a:pPr indent="0" lvl="0" marL="0" marR="0" rtl="0" algn="ctr">
                  <a:lnSpc>
                    <a:spcPct val="90000"/>
                  </a:lnSpc>
                  <a:spcBef>
                    <a:spcPts val="0"/>
                  </a:spcBef>
                  <a:spcAft>
                    <a:spcPts val="0"/>
                  </a:spcAft>
                  <a:buClr>
                    <a:schemeClr val="dk1"/>
                  </a:buClr>
                  <a:buSzPts val="500"/>
                  <a:buFont typeface="Century Gothic"/>
                  <a:buNone/>
                </a:pPr>
                <a:r>
                  <a:rPr b="0" i="0" lang="en-GB" sz="500" u="none" cap="none" strike="noStrike">
                    <a:solidFill>
                      <a:schemeClr val="dk1"/>
                    </a:solidFill>
                    <a:latin typeface="Century Gothic"/>
                    <a:ea typeface="Century Gothic"/>
                    <a:cs typeface="Century Gothic"/>
                    <a:sym typeface="Century Gothic"/>
                  </a:rPr>
                  <a:t>Find and train influencers</a:t>
                </a:r>
                <a:endParaRPr b="0" i="0" sz="1100" u="none" cap="none" strike="noStrike">
                  <a:solidFill>
                    <a:srgbClr val="000000"/>
                  </a:solidFill>
                  <a:latin typeface="Arial"/>
                  <a:ea typeface="Arial"/>
                  <a:cs typeface="Arial"/>
                  <a:sym typeface="Arial"/>
                </a:endParaRPr>
              </a:p>
            </p:txBody>
          </p:sp>
        </p:grpSp>
        <p:grpSp>
          <p:nvGrpSpPr>
            <p:cNvPr id="713" name="Google Shape;713;p54"/>
            <p:cNvGrpSpPr/>
            <p:nvPr/>
          </p:nvGrpSpPr>
          <p:grpSpPr>
            <a:xfrm>
              <a:off x="3206630" y="2271398"/>
              <a:ext cx="743700" cy="459300"/>
              <a:chOff x="0" y="-1"/>
              <a:chExt cx="743700" cy="459300"/>
            </a:xfrm>
          </p:grpSpPr>
          <p:sp>
            <p:nvSpPr>
              <p:cNvPr id="714" name="Google Shape;714;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15" name="Google Shape;715;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Counter-social engineering training</a:t>
                </a:r>
                <a:endParaRPr b="0" i="0" sz="1100" u="none" cap="none" strike="noStrike">
                  <a:solidFill>
                    <a:srgbClr val="000000"/>
                  </a:solidFill>
                  <a:latin typeface="Arial"/>
                  <a:ea typeface="Arial"/>
                  <a:cs typeface="Arial"/>
                  <a:sym typeface="Arial"/>
                </a:endParaRPr>
              </a:p>
            </p:txBody>
          </p:sp>
        </p:grpSp>
        <p:grpSp>
          <p:nvGrpSpPr>
            <p:cNvPr id="716" name="Google Shape;716;p54"/>
            <p:cNvGrpSpPr/>
            <p:nvPr/>
          </p:nvGrpSpPr>
          <p:grpSpPr>
            <a:xfrm>
              <a:off x="3206630" y="2773006"/>
              <a:ext cx="743700" cy="459300"/>
              <a:chOff x="0" y="-1"/>
              <a:chExt cx="743700" cy="459300"/>
            </a:xfrm>
          </p:grpSpPr>
          <p:sp>
            <p:nvSpPr>
              <p:cNvPr id="717" name="Google Shape;717;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18" name="Google Shape;718;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Ban incident actors from funding sites</a:t>
                </a:r>
                <a:endParaRPr b="0" i="0" sz="1100" u="none" cap="none" strike="noStrike">
                  <a:solidFill>
                    <a:srgbClr val="000000"/>
                  </a:solidFill>
                  <a:latin typeface="Arial"/>
                  <a:ea typeface="Arial"/>
                  <a:cs typeface="Arial"/>
                  <a:sym typeface="Arial"/>
                </a:endParaRPr>
              </a:p>
            </p:txBody>
          </p:sp>
        </p:grpSp>
        <p:grpSp>
          <p:nvGrpSpPr>
            <p:cNvPr id="719" name="Google Shape;719;p54"/>
            <p:cNvGrpSpPr/>
            <p:nvPr/>
          </p:nvGrpSpPr>
          <p:grpSpPr>
            <a:xfrm>
              <a:off x="3206630" y="3274614"/>
              <a:ext cx="743700" cy="459300"/>
              <a:chOff x="0" y="-1"/>
              <a:chExt cx="743700" cy="459300"/>
            </a:xfrm>
          </p:grpSpPr>
          <p:sp>
            <p:nvSpPr>
              <p:cNvPr id="720" name="Google Shape;720;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21" name="Google Shape;721;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Address truth in narratives</a:t>
                </a:r>
                <a:endParaRPr b="0" i="0" sz="1100" u="none" cap="none" strike="noStrike">
                  <a:solidFill>
                    <a:srgbClr val="000000"/>
                  </a:solidFill>
                  <a:latin typeface="Arial"/>
                  <a:ea typeface="Arial"/>
                  <a:cs typeface="Arial"/>
                  <a:sym typeface="Arial"/>
                </a:endParaRPr>
              </a:p>
            </p:txBody>
          </p:sp>
        </p:grpSp>
        <p:grpSp>
          <p:nvGrpSpPr>
            <p:cNvPr id="722" name="Google Shape;722;p54"/>
            <p:cNvGrpSpPr/>
            <p:nvPr/>
          </p:nvGrpSpPr>
          <p:grpSpPr>
            <a:xfrm>
              <a:off x="3206630" y="3776223"/>
              <a:ext cx="743700" cy="459300"/>
              <a:chOff x="0" y="-1"/>
              <a:chExt cx="743700" cy="459300"/>
            </a:xfrm>
          </p:grpSpPr>
          <p:sp>
            <p:nvSpPr>
              <p:cNvPr id="723" name="Google Shape;723;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24" name="Google Shape;724;p54"/>
              <p:cNvSpPr txBox="1"/>
              <p:nvPr/>
            </p:nvSpPr>
            <p:spPr>
              <a:xfrm>
                <a:off x="13456" y="10397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Marginalise and discredit extremist groups</a:t>
                </a:r>
                <a:endParaRPr b="0" i="0" sz="1100" u="none" cap="none" strike="noStrike">
                  <a:solidFill>
                    <a:srgbClr val="000000"/>
                  </a:solidFill>
                  <a:latin typeface="Arial"/>
                  <a:ea typeface="Arial"/>
                  <a:cs typeface="Arial"/>
                  <a:sym typeface="Arial"/>
                </a:endParaRPr>
              </a:p>
            </p:txBody>
          </p:sp>
        </p:grpSp>
        <p:grpSp>
          <p:nvGrpSpPr>
            <p:cNvPr id="725" name="Google Shape;725;p54"/>
            <p:cNvGrpSpPr/>
            <p:nvPr/>
          </p:nvGrpSpPr>
          <p:grpSpPr>
            <a:xfrm>
              <a:off x="3206630" y="4277830"/>
              <a:ext cx="743700" cy="459300"/>
              <a:chOff x="0" y="-1"/>
              <a:chExt cx="743700" cy="459300"/>
            </a:xfrm>
          </p:grpSpPr>
          <p:sp>
            <p:nvSpPr>
              <p:cNvPr id="726" name="Google Shape;726;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27" name="Google Shape;727;p54"/>
              <p:cNvSpPr txBox="1"/>
              <p:nvPr/>
            </p:nvSpPr>
            <p:spPr>
              <a:xfrm>
                <a:off x="13456" y="103980"/>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Ensure platforms are taking down accounts</a:t>
                </a:r>
                <a:endParaRPr b="0" i="0" sz="1100" u="none" cap="none" strike="noStrike">
                  <a:solidFill>
                    <a:srgbClr val="000000"/>
                  </a:solidFill>
                  <a:latin typeface="Arial"/>
                  <a:ea typeface="Arial"/>
                  <a:cs typeface="Arial"/>
                  <a:sym typeface="Arial"/>
                </a:endParaRPr>
              </a:p>
            </p:txBody>
          </p:sp>
        </p:grpSp>
        <p:grpSp>
          <p:nvGrpSpPr>
            <p:cNvPr id="728" name="Google Shape;728;p54"/>
            <p:cNvGrpSpPr/>
            <p:nvPr/>
          </p:nvGrpSpPr>
          <p:grpSpPr>
            <a:xfrm>
              <a:off x="3206630" y="4779438"/>
              <a:ext cx="743700" cy="459300"/>
              <a:chOff x="0" y="-1"/>
              <a:chExt cx="743700" cy="459300"/>
            </a:xfrm>
          </p:grpSpPr>
          <p:sp>
            <p:nvSpPr>
              <p:cNvPr id="729" name="Google Shape;729;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30" name="Google Shape;730;p54"/>
              <p:cNvSpPr txBox="1"/>
              <p:nvPr/>
            </p:nvSpPr>
            <p:spPr>
              <a:xfrm>
                <a:off x="13456" y="10397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Name and shame disinformation influencers</a:t>
                </a:r>
                <a:endParaRPr b="0" i="0" sz="1100" u="none" cap="none" strike="noStrike">
                  <a:solidFill>
                    <a:srgbClr val="000000"/>
                  </a:solidFill>
                  <a:latin typeface="Arial"/>
                  <a:ea typeface="Arial"/>
                  <a:cs typeface="Arial"/>
                  <a:sym typeface="Arial"/>
                </a:endParaRPr>
              </a:p>
            </p:txBody>
          </p:sp>
        </p:grpSp>
        <p:grpSp>
          <p:nvGrpSpPr>
            <p:cNvPr id="731" name="Google Shape;731;p54"/>
            <p:cNvGrpSpPr/>
            <p:nvPr/>
          </p:nvGrpSpPr>
          <p:grpSpPr>
            <a:xfrm>
              <a:off x="3206630" y="5281047"/>
              <a:ext cx="743700" cy="459300"/>
              <a:chOff x="0" y="-1"/>
              <a:chExt cx="743700" cy="459300"/>
            </a:xfrm>
          </p:grpSpPr>
          <p:sp>
            <p:nvSpPr>
              <p:cNvPr id="732" name="Google Shape;732;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33" name="Google Shape;733;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Denigrate funding recipient / project</a:t>
                </a:r>
                <a:endParaRPr b="0" i="0" sz="1100" u="none" cap="none" strike="noStrike">
                  <a:solidFill>
                    <a:srgbClr val="000000"/>
                  </a:solidFill>
                  <a:latin typeface="Arial"/>
                  <a:ea typeface="Arial"/>
                  <a:cs typeface="Arial"/>
                  <a:sym typeface="Arial"/>
                </a:endParaRPr>
              </a:p>
            </p:txBody>
          </p:sp>
        </p:grpSp>
        <p:grpSp>
          <p:nvGrpSpPr>
            <p:cNvPr id="734" name="Google Shape;734;p54"/>
            <p:cNvGrpSpPr/>
            <p:nvPr/>
          </p:nvGrpSpPr>
          <p:grpSpPr>
            <a:xfrm>
              <a:off x="3206630" y="5782654"/>
              <a:ext cx="743700" cy="459300"/>
              <a:chOff x="0" y="-1"/>
              <a:chExt cx="743700" cy="459300"/>
            </a:xfrm>
          </p:grpSpPr>
          <p:sp>
            <p:nvSpPr>
              <p:cNvPr id="735" name="Google Shape;735;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36" name="Google Shape;736;p54"/>
              <p:cNvSpPr txBox="1"/>
              <p:nvPr/>
            </p:nvSpPr>
            <p:spPr>
              <a:xfrm>
                <a:off x="13456" y="175849"/>
                <a:ext cx="716700" cy="1215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Infiltrate in-groups</a:t>
                </a:r>
                <a:endParaRPr b="0" i="0" sz="1100" u="none" cap="none" strike="noStrike">
                  <a:solidFill>
                    <a:srgbClr val="000000"/>
                  </a:solidFill>
                  <a:latin typeface="Arial"/>
                  <a:ea typeface="Arial"/>
                  <a:cs typeface="Arial"/>
                  <a:sym typeface="Arial"/>
                </a:endParaRPr>
              </a:p>
            </p:txBody>
          </p:sp>
        </p:grpSp>
        <p:grpSp>
          <p:nvGrpSpPr>
            <p:cNvPr id="737" name="Google Shape;737;p54"/>
            <p:cNvGrpSpPr/>
            <p:nvPr/>
          </p:nvGrpSpPr>
          <p:grpSpPr>
            <a:xfrm>
              <a:off x="3206630" y="6284262"/>
              <a:ext cx="743700" cy="459300"/>
              <a:chOff x="0" y="-1"/>
              <a:chExt cx="743700" cy="459300"/>
            </a:xfrm>
          </p:grpSpPr>
          <p:sp>
            <p:nvSpPr>
              <p:cNvPr id="738" name="Google Shape;738;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39" name="Google Shape;739;p54"/>
              <p:cNvSpPr txBox="1"/>
              <p:nvPr/>
            </p:nvSpPr>
            <p:spPr>
              <a:xfrm>
                <a:off x="13456" y="175848"/>
                <a:ext cx="716700" cy="1215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Etc</a:t>
                </a:r>
                <a:endParaRPr b="0" i="0" sz="1100" u="none" cap="none" strike="noStrike">
                  <a:solidFill>
                    <a:srgbClr val="000000"/>
                  </a:solidFill>
                  <a:latin typeface="Arial"/>
                  <a:ea typeface="Arial"/>
                  <a:cs typeface="Arial"/>
                  <a:sym typeface="Arial"/>
                </a:endParaRPr>
              </a:p>
            </p:txBody>
          </p:sp>
        </p:grpSp>
        <p:grpSp>
          <p:nvGrpSpPr>
            <p:cNvPr id="740" name="Google Shape;740;p54"/>
            <p:cNvGrpSpPr/>
            <p:nvPr/>
          </p:nvGrpSpPr>
          <p:grpSpPr>
            <a:xfrm>
              <a:off x="4012817" y="1769789"/>
              <a:ext cx="743700" cy="471597"/>
              <a:chOff x="0" y="-1"/>
              <a:chExt cx="743700" cy="471597"/>
            </a:xfrm>
          </p:grpSpPr>
          <p:sp>
            <p:nvSpPr>
              <p:cNvPr id="741" name="Google Shape;741;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42" name="Google Shape;742;p54"/>
              <p:cNvSpPr txBox="1"/>
              <p:nvPr/>
            </p:nvSpPr>
            <p:spPr>
              <a:xfrm>
                <a:off x="13456" y="122396"/>
                <a:ext cx="716700" cy="349200"/>
              </a:xfrm>
              <a:prstGeom prst="rect">
                <a:avLst/>
              </a:prstGeom>
              <a:solidFill>
                <a:srgbClr val="DFCBAB"/>
              </a:solidFill>
              <a:ln>
                <a:noFill/>
              </a:ln>
            </p:spPr>
            <p:txBody>
              <a:bodyPr anchorCtr="0" anchor="ctr" bIns="17150" lIns="17150" spcFirstLastPara="1" rIns="17150" wrap="square" tIns="17150">
                <a:spAutoFit/>
              </a:bodyPr>
              <a:lstStyle/>
              <a:p>
                <a:pPr indent="0" lvl="0" marL="0" marR="0" rtl="0" algn="ctr">
                  <a:lnSpc>
                    <a:spcPct val="90000"/>
                  </a:lnSpc>
                  <a:spcBef>
                    <a:spcPts val="0"/>
                  </a:spcBef>
                  <a:spcAft>
                    <a:spcPts val="0"/>
                  </a:spcAft>
                  <a:buClr>
                    <a:schemeClr val="dk1"/>
                  </a:buClr>
                  <a:buSzPts val="500"/>
                  <a:buFont typeface="Century Gothic"/>
                  <a:buNone/>
                </a:pPr>
                <a:r>
                  <a:rPr b="0" i="0" lang="en-GB" sz="500" u="none" cap="none" strike="noStrike">
                    <a:solidFill>
                      <a:schemeClr val="dk1"/>
                    </a:solidFill>
                    <a:latin typeface="Century Gothic"/>
                    <a:ea typeface="Century Gothic"/>
                    <a:cs typeface="Century Gothic"/>
                    <a:sym typeface="Century Gothic"/>
                  </a:rPr>
                  <a:t>Remove old and unused accounts </a:t>
                </a:r>
                <a:endParaRPr b="0" i="0" sz="1100" u="none" cap="none" strike="noStrike">
                  <a:solidFill>
                    <a:srgbClr val="000000"/>
                  </a:solidFill>
                  <a:latin typeface="Arial"/>
                  <a:ea typeface="Arial"/>
                  <a:cs typeface="Arial"/>
                  <a:sym typeface="Arial"/>
                </a:endParaRPr>
              </a:p>
            </p:txBody>
          </p:sp>
        </p:grpSp>
        <p:grpSp>
          <p:nvGrpSpPr>
            <p:cNvPr id="743" name="Google Shape;743;p54"/>
            <p:cNvGrpSpPr/>
            <p:nvPr/>
          </p:nvGrpSpPr>
          <p:grpSpPr>
            <a:xfrm>
              <a:off x="4012817" y="2271398"/>
              <a:ext cx="743700" cy="459300"/>
              <a:chOff x="0" y="-1"/>
              <a:chExt cx="743700" cy="459300"/>
            </a:xfrm>
          </p:grpSpPr>
          <p:sp>
            <p:nvSpPr>
              <p:cNvPr id="744" name="Google Shape;744;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45" name="Google Shape;745;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Unravel Potemkin villages</a:t>
                </a:r>
                <a:endParaRPr b="0" i="0" sz="1100" u="none" cap="none" strike="noStrike">
                  <a:solidFill>
                    <a:srgbClr val="000000"/>
                  </a:solidFill>
                  <a:latin typeface="Arial"/>
                  <a:ea typeface="Arial"/>
                  <a:cs typeface="Arial"/>
                  <a:sym typeface="Arial"/>
                </a:endParaRPr>
              </a:p>
            </p:txBody>
          </p:sp>
        </p:grpSp>
        <p:grpSp>
          <p:nvGrpSpPr>
            <p:cNvPr id="746" name="Google Shape;746;p54"/>
            <p:cNvGrpSpPr/>
            <p:nvPr/>
          </p:nvGrpSpPr>
          <p:grpSpPr>
            <a:xfrm>
              <a:off x="4012817" y="2773006"/>
              <a:ext cx="743700" cy="459300"/>
              <a:chOff x="0" y="-1"/>
              <a:chExt cx="743700" cy="459300"/>
            </a:xfrm>
          </p:grpSpPr>
          <p:sp>
            <p:nvSpPr>
              <p:cNvPr id="747" name="Google Shape;747;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48" name="Google Shape;748;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Verify project before posting fund requests</a:t>
                </a:r>
                <a:endParaRPr b="0" i="0" sz="1100" u="none" cap="none" strike="noStrike">
                  <a:solidFill>
                    <a:srgbClr val="000000"/>
                  </a:solidFill>
                  <a:latin typeface="Arial"/>
                  <a:ea typeface="Arial"/>
                  <a:cs typeface="Arial"/>
                  <a:sym typeface="Arial"/>
                </a:endParaRPr>
              </a:p>
            </p:txBody>
          </p:sp>
        </p:grpSp>
        <p:grpSp>
          <p:nvGrpSpPr>
            <p:cNvPr id="749" name="Google Shape;749;p54"/>
            <p:cNvGrpSpPr/>
            <p:nvPr/>
          </p:nvGrpSpPr>
          <p:grpSpPr>
            <a:xfrm>
              <a:off x="4012817" y="3274614"/>
              <a:ext cx="743700" cy="459300"/>
              <a:chOff x="0" y="-1"/>
              <a:chExt cx="743700" cy="459300"/>
            </a:xfrm>
          </p:grpSpPr>
          <p:sp>
            <p:nvSpPr>
              <p:cNvPr id="750" name="Google Shape;750;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51" name="Google Shape;751;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Encourage people to leave social media</a:t>
                </a:r>
                <a:endParaRPr b="0" i="0" sz="1100" u="none" cap="none" strike="noStrike">
                  <a:solidFill>
                    <a:srgbClr val="000000"/>
                  </a:solidFill>
                  <a:latin typeface="Arial"/>
                  <a:ea typeface="Arial"/>
                  <a:cs typeface="Arial"/>
                  <a:sym typeface="Arial"/>
                </a:endParaRPr>
              </a:p>
            </p:txBody>
          </p:sp>
        </p:grpSp>
        <p:grpSp>
          <p:nvGrpSpPr>
            <p:cNvPr id="752" name="Google Shape;752;p54"/>
            <p:cNvGrpSpPr/>
            <p:nvPr/>
          </p:nvGrpSpPr>
          <p:grpSpPr>
            <a:xfrm>
              <a:off x="4012817" y="3776223"/>
              <a:ext cx="743700" cy="459300"/>
              <a:chOff x="0" y="-1"/>
              <a:chExt cx="743700" cy="459300"/>
            </a:xfrm>
          </p:grpSpPr>
          <p:sp>
            <p:nvSpPr>
              <p:cNvPr id="753" name="Google Shape;753;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54" name="Google Shape;754;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Deplatform message groups and boards</a:t>
                </a:r>
                <a:endParaRPr b="0" i="0" sz="1100" u="none" cap="none" strike="noStrike">
                  <a:solidFill>
                    <a:srgbClr val="000000"/>
                  </a:solidFill>
                  <a:latin typeface="Arial"/>
                  <a:ea typeface="Arial"/>
                  <a:cs typeface="Arial"/>
                  <a:sym typeface="Arial"/>
                </a:endParaRPr>
              </a:p>
            </p:txBody>
          </p:sp>
        </p:grpSp>
        <p:grpSp>
          <p:nvGrpSpPr>
            <p:cNvPr id="755" name="Google Shape;755;p54"/>
            <p:cNvGrpSpPr/>
            <p:nvPr/>
          </p:nvGrpSpPr>
          <p:grpSpPr>
            <a:xfrm>
              <a:off x="4012817" y="4277830"/>
              <a:ext cx="743700" cy="464581"/>
              <a:chOff x="0" y="-1"/>
              <a:chExt cx="743700" cy="464581"/>
            </a:xfrm>
          </p:grpSpPr>
          <p:sp>
            <p:nvSpPr>
              <p:cNvPr id="756" name="Google Shape;756;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57" name="Google Shape;757;p54"/>
              <p:cNvSpPr txBox="1"/>
              <p:nvPr/>
            </p:nvSpPr>
            <p:spPr>
              <a:xfrm>
                <a:off x="13456" y="103980"/>
                <a:ext cx="716700" cy="3606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Stop offering press credentials to disinformation outlets</a:t>
                </a:r>
                <a:endParaRPr b="0" i="0" sz="1100" u="none" cap="none" strike="noStrike">
                  <a:solidFill>
                    <a:srgbClr val="000000"/>
                  </a:solidFill>
                  <a:latin typeface="Arial"/>
                  <a:ea typeface="Arial"/>
                  <a:cs typeface="Arial"/>
                  <a:sym typeface="Arial"/>
                </a:endParaRPr>
              </a:p>
            </p:txBody>
          </p:sp>
        </p:grpSp>
        <p:grpSp>
          <p:nvGrpSpPr>
            <p:cNvPr id="758" name="Google Shape;758;p54"/>
            <p:cNvGrpSpPr/>
            <p:nvPr/>
          </p:nvGrpSpPr>
          <p:grpSpPr>
            <a:xfrm>
              <a:off x="4012817" y="4779438"/>
              <a:ext cx="743700" cy="459300"/>
              <a:chOff x="0" y="-1"/>
              <a:chExt cx="743700" cy="459300"/>
            </a:xfrm>
          </p:grpSpPr>
          <p:sp>
            <p:nvSpPr>
              <p:cNvPr id="759" name="Google Shape;759;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60" name="Google Shape;760;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Free open library sources</a:t>
                </a:r>
                <a:endParaRPr b="0" i="0" sz="1100" u="none" cap="none" strike="noStrike">
                  <a:solidFill>
                    <a:srgbClr val="000000"/>
                  </a:solidFill>
                  <a:latin typeface="Arial"/>
                  <a:ea typeface="Arial"/>
                  <a:cs typeface="Arial"/>
                  <a:sym typeface="Arial"/>
                </a:endParaRPr>
              </a:p>
            </p:txBody>
          </p:sp>
        </p:grpSp>
        <p:grpSp>
          <p:nvGrpSpPr>
            <p:cNvPr id="761" name="Google Shape;761;p54"/>
            <p:cNvGrpSpPr/>
            <p:nvPr/>
          </p:nvGrpSpPr>
          <p:grpSpPr>
            <a:xfrm>
              <a:off x="4012817" y="5281047"/>
              <a:ext cx="743700" cy="459300"/>
              <a:chOff x="0" y="-1"/>
              <a:chExt cx="743700" cy="459300"/>
            </a:xfrm>
          </p:grpSpPr>
          <p:sp>
            <p:nvSpPr>
              <p:cNvPr id="762" name="Google Shape;762;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63" name="Google Shape;763;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Social media source removal</a:t>
                </a:r>
                <a:endParaRPr b="0" i="0" sz="1100" u="none" cap="none" strike="noStrike">
                  <a:solidFill>
                    <a:srgbClr val="000000"/>
                  </a:solidFill>
                  <a:latin typeface="Arial"/>
                  <a:ea typeface="Arial"/>
                  <a:cs typeface="Arial"/>
                  <a:sym typeface="Arial"/>
                </a:endParaRPr>
              </a:p>
            </p:txBody>
          </p:sp>
        </p:grpSp>
        <p:grpSp>
          <p:nvGrpSpPr>
            <p:cNvPr id="764" name="Google Shape;764;p54"/>
            <p:cNvGrpSpPr/>
            <p:nvPr/>
          </p:nvGrpSpPr>
          <p:grpSpPr>
            <a:xfrm>
              <a:off x="4012817" y="5782654"/>
              <a:ext cx="743700" cy="459300"/>
              <a:chOff x="0" y="-1"/>
              <a:chExt cx="743700" cy="459300"/>
            </a:xfrm>
          </p:grpSpPr>
          <p:sp>
            <p:nvSpPr>
              <p:cNvPr id="765" name="Google Shape;765;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66" name="Google Shape;766;p54"/>
              <p:cNvSpPr txBox="1"/>
              <p:nvPr/>
            </p:nvSpPr>
            <p:spPr>
              <a:xfrm>
                <a:off x="13456" y="103980"/>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Infiltrate disinformation platforms</a:t>
                </a:r>
                <a:endParaRPr b="0" i="0" sz="1100" u="none" cap="none" strike="noStrike">
                  <a:solidFill>
                    <a:srgbClr val="000000"/>
                  </a:solidFill>
                  <a:latin typeface="Arial"/>
                  <a:ea typeface="Arial"/>
                  <a:cs typeface="Arial"/>
                  <a:sym typeface="Arial"/>
                </a:endParaRPr>
              </a:p>
            </p:txBody>
          </p:sp>
        </p:grpSp>
        <p:grpSp>
          <p:nvGrpSpPr>
            <p:cNvPr id="767" name="Google Shape;767;p54"/>
            <p:cNvGrpSpPr/>
            <p:nvPr/>
          </p:nvGrpSpPr>
          <p:grpSpPr>
            <a:xfrm>
              <a:off x="4012817" y="6284262"/>
              <a:ext cx="743700" cy="459300"/>
              <a:chOff x="0" y="-1"/>
              <a:chExt cx="743700" cy="459300"/>
            </a:xfrm>
          </p:grpSpPr>
          <p:sp>
            <p:nvSpPr>
              <p:cNvPr id="768" name="Google Shape;768;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69" name="Google Shape;769;p54"/>
              <p:cNvSpPr txBox="1"/>
              <p:nvPr/>
            </p:nvSpPr>
            <p:spPr>
              <a:xfrm>
                <a:off x="13456" y="175848"/>
                <a:ext cx="716700" cy="1215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Etc</a:t>
                </a:r>
                <a:endParaRPr b="0" i="0" sz="1100" u="none" cap="none" strike="noStrike">
                  <a:solidFill>
                    <a:srgbClr val="000000"/>
                  </a:solidFill>
                  <a:latin typeface="Arial"/>
                  <a:ea typeface="Arial"/>
                  <a:cs typeface="Arial"/>
                  <a:sym typeface="Arial"/>
                </a:endParaRPr>
              </a:p>
            </p:txBody>
          </p:sp>
        </p:grpSp>
        <p:grpSp>
          <p:nvGrpSpPr>
            <p:cNvPr id="770" name="Google Shape;770;p54"/>
            <p:cNvGrpSpPr/>
            <p:nvPr/>
          </p:nvGrpSpPr>
          <p:grpSpPr>
            <a:xfrm>
              <a:off x="4819002" y="1769789"/>
              <a:ext cx="743700" cy="459300"/>
              <a:chOff x="0" y="-1"/>
              <a:chExt cx="743700" cy="459300"/>
            </a:xfrm>
          </p:grpSpPr>
          <p:sp>
            <p:nvSpPr>
              <p:cNvPr id="771" name="Google Shape;771;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72" name="Google Shape;772;p54"/>
              <p:cNvSpPr txBox="1"/>
              <p:nvPr/>
            </p:nvSpPr>
            <p:spPr>
              <a:xfrm>
                <a:off x="13456" y="122396"/>
                <a:ext cx="716700" cy="249300"/>
              </a:xfrm>
              <a:prstGeom prst="rect">
                <a:avLst/>
              </a:prstGeom>
              <a:solidFill>
                <a:srgbClr val="DFCBAB"/>
              </a:solidFill>
              <a:ln>
                <a:noFill/>
              </a:ln>
            </p:spPr>
            <p:txBody>
              <a:bodyPr anchorCtr="0" anchor="ctr" bIns="17150" lIns="17150" spcFirstLastPara="1" rIns="17150" wrap="square" tIns="17150">
                <a:spAutoFit/>
              </a:bodyPr>
              <a:lstStyle/>
              <a:p>
                <a:pPr indent="0" lvl="0" marL="0" marR="0" rtl="0" algn="ctr">
                  <a:lnSpc>
                    <a:spcPct val="90000"/>
                  </a:lnSpc>
                  <a:spcBef>
                    <a:spcPts val="0"/>
                  </a:spcBef>
                  <a:spcAft>
                    <a:spcPts val="0"/>
                  </a:spcAft>
                  <a:buClr>
                    <a:schemeClr val="dk1"/>
                  </a:buClr>
                  <a:buSzPts val="500"/>
                  <a:buFont typeface="Century Gothic"/>
                  <a:buNone/>
                </a:pPr>
                <a:r>
                  <a:rPr b="0" i="0" lang="en-GB" sz="500" u="none" cap="none" strike="noStrike">
                    <a:solidFill>
                      <a:schemeClr val="dk1"/>
                    </a:solidFill>
                    <a:latin typeface="Century Gothic"/>
                    <a:ea typeface="Century Gothic"/>
                    <a:cs typeface="Century Gothic"/>
                    <a:sym typeface="Century Gothic"/>
                  </a:rPr>
                  <a:t>Fill information voids</a:t>
                </a:r>
                <a:endParaRPr b="0" i="0" sz="1100" u="none" cap="none" strike="noStrike">
                  <a:solidFill>
                    <a:srgbClr val="000000"/>
                  </a:solidFill>
                  <a:latin typeface="Arial"/>
                  <a:ea typeface="Arial"/>
                  <a:cs typeface="Arial"/>
                  <a:sym typeface="Arial"/>
                </a:endParaRPr>
              </a:p>
            </p:txBody>
          </p:sp>
        </p:grpSp>
        <p:grpSp>
          <p:nvGrpSpPr>
            <p:cNvPr id="773" name="Google Shape;773;p54"/>
            <p:cNvGrpSpPr/>
            <p:nvPr/>
          </p:nvGrpSpPr>
          <p:grpSpPr>
            <a:xfrm>
              <a:off x="4819002" y="2271398"/>
              <a:ext cx="743700" cy="459300"/>
              <a:chOff x="0" y="-1"/>
              <a:chExt cx="743700" cy="459300"/>
            </a:xfrm>
          </p:grpSpPr>
          <p:sp>
            <p:nvSpPr>
              <p:cNvPr id="774" name="Google Shape;774;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75" name="Google Shape;775;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Stem flow of advertising money</a:t>
                </a:r>
                <a:endParaRPr b="0" i="0" sz="1100" u="none" cap="none" strike="noStrike">
                  <a:solidFill>
                    <a:srgbClr val="000000"/>
                  </a:solidFill>
                  <a:latin typeface="Arial"/>
                  <a:ea typeface="Arial"/>
                  <a:cs typeface="Arial"/>
                  <a:sym typeface="Arial"/>
                </a:endParaRPr>
              </a:p>
            </p:txBody>
          </p:sp>
        </p:grpSp>
        <p:grpSp>
          <p:nvGrpSpPr>
            <p:cNvPr id="776" name="Google Shape;776;p54"/>
            <p:cNvGrpSpPr/>
            <p:nvPr/>
          </p:nvGrpSpPr>
          <p:grpSpPr>
            <a:xfrm>
              <a:off x="4819002" y="2773007"/>
              <a:ext cx="743700" cy="464580"/>
              <a:chOff x="0" y="-1"/>
              <a:chExt cx="743700" cy="464580"/>
            </a:xfrm>
          </p:grpSpPr>
          <p:sp>
            <p:nvSpPr>
              <p:cNvPr id="777" name="Google Shape;777;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78" name="Google Shape;778;p54"/>
              <p:cNvSpPr txBox="1"/>
              <p:nvPr/>
            </p:nvSpPr>
            <p:spPr>
              <a:xfrm>
                <a:off x="13456" y="103979"/>
                <a:ext cx="716700" cy="3606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Buy more advertising than disinformation creators</a:t>
                </a:r>
                <a:endParaRPr b="0" i="0" sz="1100" u="none" cap="none" strike="noStrike">
                  <a:solidFill>
                    <a:srgbClr val="000000"/>
                  </a:solidFill>
                  <a:latin typeface="Arial"/>
                  <a:ea typeface="Arial"/>
                  <a:cs typeface="Arial"/>
                  <a:sym typeface="Arial"/>
                </a:endParaRPr>
              </a:p>
            </p:txBody>
          </p:sp>
        </p:grpSp>
        <p:grpSp>
          <p:nvGrpSpPr>
            <p:cNvPr id="779" name="Google Shape;779;p54"/>
            <p:cNvGrpSpPr/>
            <p:nvPr/>
          </p:nvGrpSpPr>
          <p:grpSpPr>
            <a:xfrm>
              <a:off x="4819002" y="3274615"/>
              <a:ext cx="743700" cy="459300"/>
              <a:chOff x="0" y="-1"/>
              <a:chExt cx="743700" cy="459300"/>
            </a:xfrm>
          </p:grpSpPr>
          <p:sp>
            <p:nvSpPr>
              <p:cNvPr id="780" name="Google Shape;780;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81" name="Google Shape;781;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Reduce political targeting</a:t>
                </a:r>
                <a:endParaRPr b="0" i="0" sz="1100" u="none" cap="none" strike="noStrike">
                  <a:solidFill>
                    <a:srgbClr val="000000"/>
                  </a:solidFill>
                  <a:latin typeface="Arial"/>
                  <a:ea typeface="Arial"/>
                  <a:cs typeface="Arial"/>
                  <a:sym typeface="Arial"/>
                </a:endParaRPr>
              </a:p>
            </p:txBody>
          </p:sp>
        </p:grpSp>
        <p:grpSp>
          <p:nvGrpSpPr>
            <p:cNvPr id="782" name="Google Shape;782;p54"/>
            <p:cNvGrpSpPr/>
            <p:nvPr/>
          </p:nvGrpSpPr>
          <p:grpSpPr>
            <a:xfrm>
              <a:off x="4819002" y="3776223"/>
              <a:ext cx="743700" cy="459300"/>
              <a:chOff x="0" y="-1"/>
              <a:chExt cx="743700" cy="459300"/>
            </a:xfrm>
          </p:grpSpPr>
          <p:sp>
            <p:nvSpPr>
              <p:cNvPr id="783" name="Google Shape;783;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84" name="Google Shape;784;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Co-opt disinformation hashtags</a:t>
                </a:r>
                <a:endParaRPr b="0" i="0" sz="1100" u="none" cap="none" strike="noStrike">
                  <a:solidFill>
                    <a:srgbClr val="000000"/>
                  </a:solidFill>
                  <a:latin typeface="Arial"/>
                  <a:ea typeface="Arial"/>
                  <a:cs typeface="Arial"/>
                  <a:sym typeface="Arial"/>
                </a:endParaRPr>
              </a:p>
            </p:txBody>
          </p:sp>
        </p:grpSp>
        <p:grpSp>
          <p:nvGrpSpPr>
            <p:cNvPr id="785" name="Google Shape;785;p54"/>
            <p:cNvGrpSpPr/>
            <p:nvPr/>
          </p:nvGrpSpPr>
          <p:grpSpPr>
            <a:xfrm>
              <a:off x="4819002" y="4277830"/>
              <a:ext cx="743700" cy="459300"/>
              <a:chOff x="0" y="-1"/>
              <a:chExt cx="743700" cy="459300"/>
            </a:xfrm>
          </p:grpSpPr>
          <p:sp>
            <p:nvSpPr>
              <p:cNvPr id="786" name="Google Shape;786;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87" name="Google Shape;787;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Mentorship: elders, youth, credit</a:t>
                </a:r>
                <a:endParaRPr b="0" i="0" sz="1100" u="none" cap="none" strike="noStrike">
                  <a:solidFill>
                    <a:srgbClr val="000000"/>
                  </a:solidFill>
                  <a:latin typeface="Arial"/>
                  <a:ea typeface="Arial"/>
                  <a:cs typeface="Arial"/>
                  <a:sym typeface="Arial"/>
                </a:endParaRPr>
              </a:p>
            </p:txBody>
          </p:sp>
        </p:grpSp>
        <p:grpSp>
          <p:nvGrpSpPr>
            <p:cNvPr id="788" name="Google Shape;788;p54"/>
            <p:cNvGrpSpPr/>
            <p:nvPr/>
          </p:nvGrpSpPr>
          <p:grpSpPr>
            <a:xfrm>
              <a:off x="5625192" y="1769789"/>
              <a:ext cx="743700" cy="459300"/>
              <a:chOff x="0" y="-1"/>
              <a:chExt cx="743700" cy="459300"/>
            </a:xfrm>
          </p:grpSpPr>
          <p:sp>
            <p:nvSpPr>
              <p:cNvPr id="789" name="Google Shape;789;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90" name="Google Shape;790;p54"/>
              <p:cNvSpPr txBox="1"/>
              <p:nvPr/>
            </p:nvSpPr>
            <p:spPr>
              <a:xfrm>
                <a:off x="13456" y="82390"/>
                <a:ext cx="716700" cy="349200"/>
              </a:xfrm>
              <a:prstGeom prst="rect">
                <a:avLst/>
              </a:prstGeom>
              <a:solidFill>
                <a:srgbClr val="DFCBAB"/>
              </a:solidFill>
              <a:ln>
                <a:noFill/>
              </a:ln>
            </p:spPr>
            <p:txBody>
              <a:bodyPr anchorCtr="0" anchor="ctr" bIns="17150" lIns="17150" spcFirstLastPara="1" rIns="17150" wrap="square" tIns="17150">
                <a:spAutoFit/>
              </a:bodyPr>
              <a:lstStyle/>
              <a:p>
                <a:pPr indent="0" lvl="0" marL="0" marR="0" rtl="0" algn="ctr">
                  <a:lnSpc>
                    <a:spcPct val="90000"/>
                  </a:lnSpc>
                  <a:spcBef>
                    <a:spcPts val="0"/>
                  </a:spcBef>
                  <a:spcAft>
                    <a:spcPts val="0"/>
                  </a:spcAft>
                  <a:buClr>
                    <a:schemeClr val="dk1"/>
                  </a:buClr>
                  <a:buSzPts val="500"/>
                  <a:buFont typeface="Century Gothic"/>
                  <a:buNone/>
                </a:pPr>
                <a:r>
                  <a:rPr b="0" i="0" lang="en-GB" sz="500" u="none" cap="none" strike="noStrike">
                    <a:solidFill>
                      <a:schemeClr val="dk1"/>
                    </a:solidFill>
                    <a:latin typeface="Century Gothic"/>
                    <a:ea typeface="Century Gothic"/>
                    <a:cs typeface="Century Gothic"/>
                    <a:sym typeface="Century Gothic"/>
                  </a:rPr>
                  <a:t>Hijack content and link to information</a:t>
                </a:r>
                <a:endParaRPr b="0" i="0" sz="1100" u="none" cap="none" strike="noStrike">
                  <a:solidFill>
                    <a:srgbClr val="000000"/>
                  </a:solidFill>
                  <a:latin typeface="Arial"/>
                  <a:ea typeface="Arial"/>
                  <a:cs typeface="Arial"/>
                  <a:sym typeface="Arial"/>
                </a:endParaRPr>
              </a:p>
            </p:txBody>
          </p:sp>
        </p:grpSp>
        <p:grpSp>
          <p:nvGrpSpPr>
            <p:cNvPr id="791" name="Google Shape;791;p54"/>
            <p:cNvGrpSpPr/>
            <p:nvPr/>
          </p:nvGrpSpPr>
          <p:grpSpPr>
            <a:xfrm>
              <a:off x="5625192" y="2271398"/>
              <a:ext cx="743700" cy="459300"/>
              <a:chOff x="0" y="-1"/>
              <a:chExt cx="743700" cy="459300"/>
            </a:xfrm>
          </p:grpSpPr>
          <p:sp>
            <p:nvSpPr>
              <p:cNvPr id="792" name="Google Shape;792;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93" name="Google Shape;793;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Honeypot social community</a:t>
                </a:r>
                <a:endParaRPr b="0" i="0" sz="1100" u="none" cap="none" strike="noStrike">
                  <a:solidFill>
                    <a:srgbClr val="000000"/>
                  </a:solidFill>
                  <a:latin typeface="Arial"/>
                  <a:ea typeface="Arial"/>
                  <a:cs typeface="Arial"/>
                  <a:sym typeface="Arial"/>
                </a:endParaRPr>
              </a:p>
            </p:txBody>
          </p:sp>
        </p:grpSp>
        <p:grpSp>
          <p:nvGrpSpPr>
            <p:cNvPr id="794" name="Google Shape;794;p54"/>
            <p:cNvGrpSpPr/>
            <p:nvPr/>
          </p:nvGrpSpPr>
          <p:grpSpPr>
            <a:xfrm>
              <a:off x="5625192" y="2773007"/>
              <a:ext cx="743700" cy="459300"/>
              <a:chOff x="0" y="-1"/>
              <a:chExt cx="743700" cy="459300"/>
            </a:xfrm>
          </p:grpSpPr>
          <p:sp>
            <p:nvSpPr>
              <p:cNvPr id="795" name="Google Shape;795;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96" name="Google Shape;796;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Corporate research funding full disclosure</a:t>
                </a:r>
                <a:endParaRPr b="0" i="0" sz="1100" u="none" cap="none" strike="noStrike">
                  <a:solidFill>
                    <a:srgbClr val="000000"/>
                  </a:solidFill>
                  <a:latin typeface="Arial"/>
                  <a:ea typeface="Arial"/>
                  <a:cs typeface="Arial"/>
                  <a:sym typeface="Arial"/>
                </a:endParaRPr>
              </a:p>
            </p:txBody>
          </p:sp>
        </p:grpSp>
        <p:grpSp>
          <p:nvGrpSpPr>
            <p:cNvPr id="797" name="Google Shape;797;p54"/>
            <p:cNvGrpSpPr/>
            <p:nvPr/>
          </p:nvGrpSpPr>
          <p:grpSpPr>
            <a:xfrm>
              <a:off x="5625192" y="3274615"/>
              <a:ext cx="743700" cy="459300"/>
              <a:chOff x="0" y="-1"/>
              <a:chExt cx="743700" cy="459300"/>
            </a:xfrm>
          </p:grpSpPr>
          <p:sp>
            <p:nvSpPr>
              <p:cNvPr id="798" name="Google Shape;798;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799" name="Google Shape;799;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Real-time updates to factcheck database</a:t>
                </a:r>
                <a:endParaRPr b="0" i="0" sz="1100" u="none" cap="none" strike="noStrike">
                  <a:solidFill>
                    <a:srgbClr val="000000"/>
                  </a:solidFill>
                  <a:latin typeface="Arial"/>
                  <a:ea typeface="Arial"/>
                  <a:cs typeface="Arial"/>
                  <a:sym typeface="Arial"/>
                </a:endParaRPr>
              </a:p>
            </p:txBody>
          </p:sp>
        </p:grpSp>
        <p:grpSp>
          <p:nvGrpSpPr>
            <p:cNvPr id="800" name="Google Shape;800;p54"/>
            <p:cNvGrpSpPr/>
            <p:nvPr/>
          </p:nvGrpSpPr>
          <p:grpSpPr>
            <a:xfrm>
              <a:off x="5625192" y="3776223"/>
              <a:ext cx="743700" cy="544380"/>
              <a:chOff x="0" y="-1"/>
              <a:chExt cx="743700" cy="544380"/>
            </a:xfrm>
          </p:grpSpPr>
          <p:sp>
            <p:nvSpPr>
              <p:cNvPr id="801" name="Google Shape;801;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02" name="Google Shape;802;p54"/>
              <p:cNvSpPr txBox="1"/>
              <p:nvPr/>
            </p:nvSpPr>
            <p:spPr>
              <a:xfrm>
                <a:off x="13456" y="103979"/>
                <a:ext cx="716700" cy="4404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Remove non-relevant content from special interest groups</a:t>
                </a:r>
                <a:endParaRPr b="0" i="0" sz="1100" u="none" cap="none" strike="noStrike">
                  <a:solidFill>
                    <a:srgbClr val="000000"/>
                  </a:solidFill>
                  <a:latin typeface="Arial"/>
                  <a:ea typeface="Arial"/>
                  <a:cs typeface="Arial"/>
                  <a:sym typeface="Arial"/>
                </a:endParaRPr>
              </a:p>
            </p:txBody>
          </p:sp>
        </p:grpSp>
        <p:grpSp>
          <p:nvGrpSpPr>
            <p:cNvPr id="803" name="Google Shape;803;p54"/>
            <p:cNvGrpSpPr/>
            <p:nvPr/>
          </p:nvGrpSpPr>
          <p:grpSpPr>
            <a:xfrm>
              <a:off x="5625192" y="4277830"/>
              <a:ext cx="743700" cy="459300"/>
              <a:chOff x="0" y="-1"/>
              <a:chExt cx="743700" cy="459300"/>
            </a:xfrm>
          </p:grpSpPr>
          <p:sp>
            <p:nvSpPr>
              <p:cNvPr id="804" name="Google Shape;804;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05" name="Google Shape;805;p54"/>
              <p:cNvSpPr txBox="1"/>
              <p:nvPr/>
            </p:nvSpPr>
            <p:spPr>
              <a:xfrm>
                <a:off x="13456" y="17584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Content moderation</a:t>
                </a:r>
                <a:endParaRPr b="0" i="0" sz="1100" u="none" cap="none" strike="noStrike">
                  <a:solidFill>
                    <a:srgbClr val="000000"/>
                  </a:solidFill>
                  <a:latin typeface="Arial"/>
                  <a:ea typeface="Arial"/>
                  <a:cs typeface="Arial"/>
                  <a:sym typeface="Arial"/>
                </a:endParaRPr>
              </a:p>
            </p:txBody>
          </p:sp>
        </p:grpSp>
        <p:grpSp>
          <p:nvGrpSpPr>
            <p:cNvPr id="806" name="Google Shape;806;p54"/>
            <p:cNvGrpSpPr/>
            <p:nvPr/>
          </p:nvGrpSpPr>
          <p:grpSpPr>
            <a:xfrm>
              <a:off x="5625192" y="4779439"/>
              <a:ext cx="743700" cy="459300"/>
              <a:chOff x="0" y="-1"/>
              <a:chExt cx="743700" cy="459300"/>
            </a:xfrm>
          </p:grpSpPr>
          <p:sp>
            <p:nvSpPr>
              <p:cNvPr id="807" name="Google Shape;807;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08" name="Google Shape;808;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Prohibit images in political Chanels</a:t>
                </a:r>
                <a:endParaRPr b="0" i="0" sz="1100" u="none" cap="none" strike="noStrike">
                  <a:solidFill>
                    <a:srgbClr val="000000"/>
                  </a:solidFill>
                  <a:latin typeface="Arial"/>
                  <a:ea typeface="Arial"/>
                  <a:cs typeface="Arial"/>
                  <a:sym typeface="Arial"/>
                </a:endParaRPr>
              </a:p>
            </p:txBody>
          </p:sp>
        </p:grpSp>
        <p:grpSp>
          <p:nvGrpSpPr>
            <p:cNvPr id="809" name="Google Shape;809;p54"/>
            <p:cNvGrpSpPr/>
            <p:nvPr/>
          </p:nvGrpSpPr>
          <p:grpSpPr>
            <a:xfrm>
              <a:off x="5625192" y="5281047"/>
              <a:ext cx="743700" cy="459300"/>
              <a:chOff x="0" y="-1"/>
              <a:chExt cx="743700" cy="459300"/>
            </a:xfrm>
          </p:grpSpPr>
          <p:sp>
            <p:nvSpPr>
              <p:cNvPr id="810" name="Google Shape;810;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11" name="Google Shape;811;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Add metadata to original content</a:t>
                </a:r>
                <a:endParaRPr b="0" i="0" sz="1100" u="none" cap="none" strike="noStrike">
                  <a:solidFill>
                    <a:srgbClr val="000000"/>
                  </a:solidFill>
                  <a:latin typeface="Arial"/>
                  <a:ea typeface="Arial"/>
                  <a:cs typeface="Arial"/>
                  <a:sym typeface="Arial"/>
                </a:endParaRPr>
              </a:p>
            </p:txBody>
          </p:sp>
        </p:grpSp>
        <p:grpSp>
          <p:nvGrpSpPr>
            <p:cNvPr id="812" name="Google Shape;812;p54"/>
            <p:cNvGrpSpPr/>
            <p:nvPr/>
          </p:nvGrpSpPr>
          <p:grpSpPr>
            <a:xfrm>
              <a:off x="5625192" y="5782654"/>
              <a:ext cx="743700" cy="459300"/>
              <a:chOff x="0" y="-1"/>
              <a:chExt cx="743700" cy="459300"/>
            </a:xfrm>
          </p:grpSpPr>
          <p:sp>
            <p:nvSpPr>
              <p:cNvPr id="813" name="Google Shape;813;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14" name="Google Shape;814;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Add warning labels on sharing</a:t>
                </a:r>
                <a:endParaRPr b="0" i="0" sz="1100" u="none" cap="none" strike="noStrike">
                  <a:solidFill>
                    <a:srgbClr val="000000"/>
                  </a:solidFill>
                  <a:latin typeface="Arial"/>
                  <a:ea typeface="Arial"/>
                  <a:cs typeface="Arial"/>
                  <a:sym typeface="Arial"/>
                </a:endParaRPr>
              </a:p>
            </p:txBody>
          </p:sp>
        </p:grpSp>
        <p:grpSp>
          <p:nvGrpSpPr>
            <p:cNvPr id="815" name="Google Shape;815;p54"/>
            <p:cNvGrpSpPr/>
            <p:nvPr/>
          </p:nvGrpSpPr>
          <p:grpSpPr>
            <a:xfrm>
              <a:off x="5625192" y="6284263"/>
              <a:ext cx="743700" cy="459300"/>
              <a:chOff x="0" y="-1"/>
              <a:chExt cx="743700" cy="459300"/>
            </a:xfrm>
          </p:grpSpPr>
          <p:sp>
            <p:nvSpPr>
              <p:cNvPr id="816" name="Google Shape;816;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17" name="Google Shape;817;p54"/>
              <p:cNvSpPr txBox="1"/>
              <p:nvPr/>
            </p:nvSpPr>
            <p:spPr>
              <a:xfrm>
                <a:off x="13456" y="175848"/>
                <a:ext cx="716700" cy="1215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Etc</a:t>
                </a:r>
                <a:endParaRPr b="0" i="0" sz="1100" u="none" cap="none" strike="noStrike">
                  <a:solidFill>
                    <a:srgbClr val="000000"/>
                  </a:solidFill>
                  <a:latin typeface="Arial"/>
                  <a:ea typeface="Arial"/>
                  <a:cs typeface="Arial"/>
                  <a:sym typeface="Arial"/>
                </a:endParaRPr>
              </a:p>
            </p:txBody>
          </p:sp>
        </p:grpSp>
        <p:grpSp>
          <p:nvGrpSpPr>
            <p:cNvPr id="818" name="Google Shape;818;p54"/>
            <p:cNvGrpSpPr/>
            <p:nvPr/>
          </p:nvGrpSpPr>
          <p:grpSpPr>
            <a:xfrm>
              <a:off x="6462613" y="1769790"/>
              <a:ext cx="743700" cy="459300"/>
              <a:chOff x="0" y="-1"/>
              <a:chExt cx="743700" cy="459300"/>
            </a:xfrm>
          </p:grpSpPr>
          <p:sp>
            <p:nvSpPr>
              <p:cNvPr id="819" name="Google Shape;819;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20" name="Google Shape;820;p54"/>
              <p:cNvSpPr txBox="1"/>
              <p:nvPr/>
            </p:nvSpPr>
            <p:spPr>
              <a:xfrm>
                <a:off x="13456" y="122396"/>
                <a:ext cx="716700" cy="249300"/>
              </a:xfrm>
              <a:prstGeom prst="rect">
                <a:avLst/>
              </a:prstGeom>
              <a:solidFill>
                <a:srgbClr val="DFCBAB"/>
              </a:solidFill>
              <a:ln>
                <a:noFill/>
              </a:ln>
            </p:spPr>
            <p:txBody>
              <a:bodyPr anchorCtr="0" anchor="ctr" bIns="17150" lIns="17150" spcFirstLastPara="1" rIns="17150" wrap="square" tIns="17150">
                <a:spAutoFit/>
              </a:bodyPr>
              <a:lstStyle/>
              <a:p>
                <a:pPr indent="0" lvl="0" marL="0" marR="0" rtl="0" algn="ctr">
                  <a:lnSpc>
                    <a:spcPct val="90000"/>
                  </a:lnSpc>
                  <a:spcBef>
                    <a:spcPts val="0"/>
                  </a:spcBef>
                  <a:spcAft>
                    <a:spcPts val="0"/>
                  </a:spcAft>
                  <a:buClr>
                    <a:schemeClr val="dk1"/>
                  </a:buClr>
                  <a:buSzPts val="500"/>
                  <a:buFont typeface="Century Gothic"/>
                  <a:buNone/>
                </a:pPr>
                <a:r>
                  <a:rPr b="0" i="0" lang="en-GB" sz="500" u="none" cap="none" strike="noStrike">
                    <a:solidFill>
                      <a:schemeClr val="dk1"/>
                    </a:solidFill>
                    <a:latin typeface="Century Gothic"/>
                    <a:ea typeface="Century Gothic"/>
                    <a:cs typeface="Century Gothic"/>
                    <a:sym typeface="Century Gothic"/>
                  </a:rPr>
                  <a:t>Rate-limit engagement</a:t>
                </a:r>
                <a:endParaRPr b="0" i="0" sz="1100" u="none" cap="none" strike="noStrike">
                  <a:solidFill>
                    <a:srgbClr val="000000"/>
                  </a:solidFill>
                  <a:latin typeface="Arial"/>
                  <a:ea typeface="Arial"/>
                  <a:cs typeface="Arial"/>
                  <a:sym typeface="Arial"/>
                </a:endParaRPr>
              </a:p>
            </p:txBody>
          </p:sp>
        </p:grpSp>
        <p:grpSp>
          <p:nvGrpSpPr>
            <p:cNvPr id="821" name="Google Shape;821;p54"/>
            <p:cNvGrpSpPr/>
            <p:nvPr/>
          </p:nvGrpSpPr>
          <p:grpSpPr>
            <a:xfrm>
              <a:off x="6462613" y="2271399"/>
              <a:ext cx="743700" cy="459300"/>
              <a:chOff x="0" y="-1"/>
              <a:chExt cx="743700" cy="459300"/>
            </a:xfrm>
          </p:grpSpPr>
          <p:sp>
            <p:nvSpPr>
              <p:cNvPr id="822" name="Google Shape;822;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23" name="Google Shape;823;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Redirect searches away from disinfo</a:t>
                </a:r>
                <a:endParaRPr b="0" i="0" sz="1100" u="none" cap="none" strike="noStrike">
                  <a:solidFill>
                    <a:srgbClr val="000000"/>
                  </a:solidFill>
                  <a:latin typeface="Arial"/>
                  <a:ea typeface="Arial"/>
                  <a:cs typeface="Arial"/>
                  <a:sym typeface="Arial"/>
                </a:endParaRPr>
              </a:p>
            </p:txBody>
          </p:sp>
        </p:grpSp>
        <p:grpSp>
          <p:nvGrpSpPr>
            <p:cNvPr id="824" name="Google Shape;824;p54"/>
            <p:cNvGrpSpPr/>
            <p:nvPr/>
          </p:nvGrpSpPr>
          <p:grpSpPr>
            <a:xfrm>
              <a:off x="6462613" y="2773008"/>
              <a:ext cx="743700" cy="459300"/>
              <a:chOff x="0" y="-1"/>
              <a:chExt cx="743700" cy="459300"/>
            </a:xfrm>
          </p:grpSpPr>
          <p:sp>
            <p:nvSpPr>
              <p:cNvPr id="825" name="Google Shape;825;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26" name="Google Shape;826;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Honeypot: fake engagement system</a:t>
                </a:r>
                <a:endParaRPr b="0" i="0" sz="1100" u="none" cap="none" strike="noStrike">
                  <a:solidFill>
                    <a:srgbClr val="000000"/>
                  </a:solidFill>
                  <a:latin typeface="Arial"/>
                  <a:ea typeface="Arial"/>
                  <a:cs typeface="Arial"/>
                  <a:sym typeface="Arial"/>
                </a:endParaRPr>
              </a:p>
            </p:txBody>
          </p:sp>
        </p:grpSp>
        <p:grpSp>
          <p:nvGrpSpPr>
            <p:cNvPr id="827" name="Google Shape;827;p54"/>
            <p:cNvGrpSpPr/>
            <p:nvPr/>
          </p:nvGrpSpPr>
          <p:grpSpPr>
            <a:xfrm>
              <a:off x="6462613" y="3274615"/>
              <a:ext cx="743700" cy="459300"/>
              <a:chOff x="0" y="-1"/>
              <a:chExt cx="743700" cy="459300"/>
            </a:xfrm>
          </p:grpSpPr>
          <p:sp>
            <p:nvSpPr>
              <p:cNvPr id="828" name="Google Shape;828;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29" name="Google Shape;829;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Bot to engage and distract trolls</a:t>
                </a:r>
                <a:endParaRPr b="0" i="0" sz="1100" u="none" cap="none" strike="noStrike">
                  <a:solidFill>
                    <a:srgbClr val="000000"/>
                  </a:solidFill>
                  <a:latin typeface="Arial"/>
                  <a:ea typeface="Arial"/>
                  <a:cs typeface="Arial"/>
                  <a:sym typeface="Arial"/>
                </a:endParaRPr>
              </a:p>
            </p:txBody>
          </p:sp>
        </p:grpSp>
        <p:grpSp>
          <p:nvGrpSpPr>
            <p:cNvPr id="830" name="Google Shape;830;p54"/>
            <p:cNvGrpSpPr/>
            <p:nvPr/>
          </p:nvGrpSpPr>
          <p:grpSpPr>
            <a:xfrm>
              <a:off x="6462613" y="3776224"/>
              <a:ext cx="743700" cy="459300"/>
              <a:chOff x="0" y="-1"/>
              <a:chExt cx="743700" cy="459300"/>
            </a:xfrm>
          </p:grpSpPr>
          <p:sp>
            <p:nvSpPr>
              <p:cNvPr id="831" name="Google Shape;831;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32" name="Google Shape;832;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Strengthen verification methods</a:t>
                </a:r>
                <a:endParaRPr b="0" i="0" sz="1100" u="none" cap="none" strike="noStrike">
                  <a:solidFill>
                    <a:srgbClr val="000000"/>
                  </a:solidFill>
                  <a:latin typeface="Arial"/>
                  <a:ea typeface="Arial"/>
                  <a:cs typeface="Arial"/>
                  <a:sym typeface="Arial"/>
                </a:endParaRPr>
              </a:p>
            </p:txBody>
          </p:sp>
        </p:grpSp>
        <p:grpSp>
          <p:nvGrpSpPr>
            <p:cNvPr id="833" name="Google Shape;833;p54"/>
            <p:cNvGrpSpPr/>
            <p:nvPr/>
          </p:nvGrpSpPr>
          <p:grpSpPr>
            <a:xfrm>
              <a:off x="6462613" y="4277831"/>
              <a:ext cx="743700" cy="459300"/>
              <a:chOff x="0" y="-1"/>
              <a:chExt cx="743700" cy="459300"/>
            </a:xfrm>
          </p:grpSpPr>
          <p:sp>
            <p:nvSpPr>
              <p:cNvPr id="834" name="Google Shape;834;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35" name="Google Shape;835;p54"/>
              <p:cNvSpPr txBox="1"/>
              <p:nvPr/>
            </p:nvSpPr>
            <p:spPr>
              <a:xfrm>
                <a:off x="13456" y="103980"/>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Verified ids to comment or contribute to poll</a:t>
                </a:r>
                <a:endParaRPr b="0" i="0" sz="1100" u="none" cap="none" strike="noStrike">
                  <a:solidFill>
                    <a:srgbClr val="000000"/>
                  </a:solidFill>
                  <a:latin typeface="Arial"/>
                  <a:ea typeface="Arial"/>
                  <a:cs typeface="Arial"/>
                  <a:sym typeface="Arial"/>
                </a:endParaRPr>
              </a:p>
            </p:txBody>
          </p:sp>
        </p:grpSp>
        <p:grpSp>
          <p:nvGrpSpPr>
            <p:cNvPr id="836" name="Google Shape;836;p54"/>
            <p:cNvGrpSpPr/>
            <p:nvPr/>
          </p:nvGrpSpPr>
          <p:grpSpPr>
            <a:xfrm>
              <a:off x="6462613" y="4779440"/>
              <a:ext cx="743700" cy="459300"/>
              <a:chOff x="0" y="-1"/>
              <a:chExt cx="743700" cy="459300"/>
            </a:xfrm>
          </p:grpSpPr>
          <p:sp>
            <p:nvSpPr>
              <p:cNvPr id="837" name="Google Shape;837;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38" name="Google Shape;838;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Revoke whitelist / verified status</a:t>
                </a:r>
                <a:endParaRPr b="0" i="0" sz="1100" u="none" cap="none" strike="noStrike">
                  <a:solidFill>
                    <a:srgbClr val="000000"/>
                  </a:solidFill>
                  <a:latin typeface="Arial"/>
                  <a:ea typeface="Arial"/>
                  <a:cs typeface="Arial"/>
                  <a:sym typeface="Arial"/>
                </a:endParaRPr>
              </a:p>
            </p:txBody>
          </p:sp>
        </p:grpSp>
        <p:grpSp>
          <p:nvGrpSpPr>
            <p:cNvPr id="839" name="Google Shape;839;p54"/>
            <p:cNvGrpSpPr/>
            <p:nvPr/>
          </p:nvGrpSpPr>
          <p:grpSpPr>
            <a:xfrm>
              <a:off x="7284419" y="1769791"/>
              <a:ext cx="743700" cy="489231"/>
              <a:chOff x="0" y="-1"/>
              <a:chExt cx="743700" cy="489231"/>
            </a:xfrm>
          </p:grpSpPr>
          <p:sp>
            <p:nvSpPr>
              <p:cNvPr id="840" name="Google Shape;840;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41" name="Google Shape;841;p54"/>
              <p:cNvSpPr txBox="1"/>
              <p:nvPr/>
            </p:nvSpPr>
            <p:spPr>
              <a:xfrm>
                <a:off x="13456" y="40430"/>
                <a:ext cx="716700" cy="448800"/>
              </a:xfrm>
              <a:prstGeom prst="rect">
                <a:avLst/>
              </a:prstGeom>
              <a:solidFill>
                <a:srgbClr val="DFCBAB"/>
              </a:solidFill>
              <a:ln>
                <a:noFill/>
              </a:ln>
            </p:spPr>
            <p:txBody>
              <a:bodyPr anchorCtr="0" anchor="ctr" bIns="17150" lIns="17150" spcFirstLastPara="1" rIns="17150" wrap="square" tIns="17150">
                <a:spAutoFit/>
              </a:bodyPr>
              <a:lstStyle/>
              <a:p>
                <a:pPr indent="0" lvl="0" marL="0" marR="0" rtl="0" algn="ctr">
                  <a:lnSpc>
                    <a:spcPct val="90000"/>
                  </a:lnSpc>
                  <a:spcBef>
                    <a:spcPts val="0"/>
                  </a:spcBef>
                  <a:spcAft>
                    <a:spcPts val="0"/>
                  </a:spcAft>
                  <a:buClr>
                    <a:schemeClr val="dk1"/>
                  </a:buClr>
                  <a:buSzPts val="500"/>
                  <a:buFont typeface="Century Gothic"/>
                  <a:buNone/>
                </a:pPr>
                <a:r>
                  <a:rPr b="0" i="0" lang="en-GB" sz="500" u="none" cap="none" strike="noStrike">
                    <a:solidFill>
                      <a:schemeClr val="dk1"/>
                    </a:solidFill>
                    <a:latin typeface="Century Gothic"/>
                    <a:ea typeface="Century Gothic"/>
                    <a:cs typeface="Century Gothic"/>
                    <a:sym typeface="Century Gothic"/>
                  </a:rPr>
                  <a:t>Microtarget likely targets with counter messages</a:t>
                </a:r>
                <a:endParaRPr b="0" i="0" sz="1100" u="none" cap="none" strike="noStrike">
                  <a:solidFill>
                    <a:srgbClr val="000000"/>
                  </a:solidFill>
                  <a:latin typeface="Arial"/>
                  <a:ea typeface="Arial"/>
                  <a:cs typeface="Arial"/>
                  <a:sym typeface="Arial"/>
                </a:endParaRPr>
              </a:p>
            </p:txBody>
          </p:sp>
        </p:grpSp>
        <p:grpSp>
          <p:nvGrpSpPr>
            <p:cNvPr id="842" name="Google Shape;842;p54"/>
            <p:cNvGrpSpPr/>
            <p:nvPr/>
          </p:nvGrpSpPr>
          <p:grpSpPr>
            <a:xfrm>
              <a:off x="7284419" y="2271399"/>
              <a:ext cx="743700" cy="459300"/>
              <a:chOff x="0" y="-1"/>
              <a:chExt cx="743700" cy="459300"/>
            </a:xfrm>
          </p:grpSpPr>
          <p:sp>
            <p:nvSpPr>
              <p:cNvPr id="843" name="Google Shape;843;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44" name="Google Shape;844;p54"/>
              <p:cNvSpPr txBox="1"/>
              <p:nvPr/>
            </p:nvSpPr>
            <p:spPr>
              <a:xfrm>
                <a:off x="13456" y="10397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Train journalists to counter influence moves</a:t>
                </a:r>
                <a:endParaRPr b="0" i="0" sz="1100" u="none" cap="none" strike="noStrike">
                  <a:solidFill>
                    <a:srgbClr val="000000"/>
                  </a:solidFill>
                  <a:latin typeface="Arial"/>
                  <a:ea typeface="Arial"/>
                  <a:cs typeface="Arial"/>
                  <a:sym typeface="Arial"/>
                </a:endParaRPr>
              </a:p>
            </p:txBody>
          </p:sp>
        </p:grpSp>
        <p:grpSp>
          <p:nvGrpSpPr>
            <p:cNvPr id="845" name="Google Shape;845;p54"/>
            <p:cNvGrpSpPr/>
            <p:nvPr/>
          </p:nvGrpSpPr>
          <p:grpSpPr>
            <a:xfrm>
              <a:off x="7284419" y="2773008"/>
              <a:ext cx="743700" cy="459300"/>
              <a:chOff x="0" y="-1"/>
              <a:chExt cx="743700" cy="459300"/>
            </a:xfrm>
          </p:grpSpPr>
          <p:sp>
            <p:nvSpPr>
              <p:cNvPr id="846" name="Google Shape;846;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47" name="Google Shape;847;p54"/>
              <p:cNvSpPr txBox="1"/>
              <p:nvPr/>
            </p:nvSpPr>
            <p:spPr>
              <a:xfrm>
                <a:off x="13456" y="10397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Tool transparency and literacy in followed channels</a:t>
                </a:r>
                <a:endParaRPr b="0" i="0" sz="1100" u="none" cap="none" strike="noStrike">
                  <a:solidFill>
                    <a:srgbClr val="000000"/>
                  </a:solidFill>
                  <a:latin typeface="Arial"/>
                  <a:ea typeface="Arial"/>
                  <a:cs typeface="Arial"/>
                  <a:sym typeface="Arial"/>
                </a:endParaRPr>
              </a:p>
            </p:txBody>
          </p:sp>
        </p:grpSp>
        <p:grpSp>
          <p:nvGrpSpPr>
            <p:cNvPr id="848" name="Google Shape;848;p54"/>
            <p:cNvGrpSpPr/>
            <p:nvPr/>
          </p:nvGrpSpPr>
          <p:grpSpPr>
            <a:xfrm>
              <a:off x="7284419" y="3274616"/>
              <a:ext cx="743700" cy="459300"/>
              <a:chOff x="0" y="-1"/>
              <a:chExt cx="743700" cy="459300"/>
            </a:xfrm>
          </p:grpSpPr>
          <p:sp>
            <p:nvSpPr>
              <p:cNvPr id="849" name="Google Shape;849;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50" name="Google Shape;850;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Ask media not to report false info</a:t>
                </a:r>
                <a:endParaRPr b="0" i="0" sz="1100" u="none" cap="none" strike="noStrike">
                  <a:solidFill>
                    <a:srgbClr val="000000"/>
                  </a:solidFill>
                  <a:latin typeface="Arial"/>
                  <a:ea typeface="Arial"/>
                  <a:cs typeface="Arial"/>
                  <a:sym typeface="Arial"/>
                </a:endParaRPr>
              </a:p>
            </p:txBody>
          </p:sp>
        </p:grpSp>
        <p:grpSp>
          <p:nvGrpSpPr>
            <p:cNvPr id="851" name="Google Shape;851;p54"/>
            <p:cNvGrpSpPr/>
            <p:nvPr/>
          </p:nvGrpSpPr>
          <p:grpSpPr>
            <a:xfrm>
              <a:off x="7284419" y="3776224"/>
              <a:ext cx="743700" cy="459300"/>
              <a:chOff x="0" y="-1"/>
              <a:chExt cx="743700" cy="459300"/>
            </a:xfrm>
          </p:grpSpPr>
          <p:sp>
            <p:nvSpPr>
              <p:cNvPr id="852" name="Google Shape;852;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53" name="Google Shape;853;p54"/>
              <p:cNvSpPr txBox="1"/>
              <p:nvPr/>
            </p:nvSpPr>
            <p:spPr>
              <a:xfrm>
                <a:off x="13456" y="10397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Repurpose images with counter messages</a:t>
                </a:r>
                <a:endParaRPr b="0" i="0" sz="1100" u="none" cap="none" strike="noStrike">
                  <a:solidFill>
                    <a:srgbClr val="000000"/>
                  </a:solidFill>
                  <a:latin typeface="Arial"/>
                  <a:ea typeface="Arial"/>
                  <a:cs typeface="Arial"/>
                  <a:sym typeface="Arial"/>
                </a:endParaRPr>
              </a:p>
            </p:txBody>
          </p:sp>
        </p:grpSp>
        <p:grpSp>
          <p:nvGrpSpPr>
            <p:cNvPr id="854" name="Google Shape;854;p54"/>
            <p:cNvGrpSpPr/>
            <p:nvPr/>
          </p:nvGrpSpPr>
          <p:grpSpPr>
            <a:xfrm>
              <a:off x="7284419" y="4277831"/>
              <a:ext cx="743700" cy="459300"/>
              <a:chOff x="0" y="-1"/>
              <a:chExt cx="743700" cy="459300"/>
            </a:xfrm>
          </p:grpSpPr>
          <p:sp>
            <p:nvSpPr>
              <p:cNvPr id="855" name="Google Shape;855;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56" name="Google Shape;856;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Engage payload and debunk</a:t>
                </a:r>
                <a:endParaRPr b="0" i="0" sz="1100" u="none" cap="none" strike="noStrike">
                  <a:solidFill>
                    <a:srgbClr val="000000"/>
                  </a:solidFill>
                  <a:latin typeface="Arial"/>
                  <a:ea typeface="Arial"/>
                  <a:cs typeface="Arial"/>
                  <a:sym typeface="Arial"/>
                </a:endParaRPr>
              </a:p>
            </p:txBody>
          </p:sp>
        </p:grpSp>
        <p:grpSp>
          <p:nvGrpSpPr>
            <p:cNvPr id="857" name="Google Shape;857;p54"/>
            <p:cNvGrpSpPr/>
            <p:nvPr/>
          </p:nvGrpSpPr>
          <p:grpSpPr>
            <a:xfrm>
              <a:off x="7284419" y="4779440"/>
              <a:ext cx="743700" cy="459300"/>
              <a:chOff x="0" y="-1"/>
              <a:chExt cx="743700" cy="459300"/>
            </a:xfrm>
          </p:grpSpPr>
          <p:sp>
            <p:nvSpPr>
              <p:cNvPr id="858" name="Google Shape;858;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59" name="Google Shape;859;p54"/>
              <p:cNvSpPr txBox="1"/>
              <p:nvPr/>
            </p:nvSpPr>
            <p:spPr>
              <a:xfrm>
                <a:off x="13456" y="138269"/>
                <a:ext cx="716700" cy="2811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Debunk/ defuse fake expert credentials</a:t>
                </a:r>
                <a:endParaRPr b="0" i="0" sz="1100" u="none" cap="none" strike="noStrike">
                  <a:solidFill>
                    <a:srgbClr val="000000"/>
                  </a:solidFill>
                  <a:latin typeface="Arial"/>
                  <a:ea typeface="Arial"/>
                  <a:cs typeface="Arial"/>
                  <a:sym typeface="Arial"/>
                </a:endParaRPr>
              </a:p>
            </p:txBody>
          </p:sp>
        </p:grpSp>
        <p:grpSp>
          <p:nvGrpSpPr>
            <p:cNvPr id="860" name="Google Shape;860;p54"/>
            <p:cNvGrpSpPr/>
            <p:nvPr/>
          </p:nvGrpSpPr>
          <p:grpSpPr>
            <a:xfrm>
              <a:off x="7284419" y="5281048"/>
              <a:ext cx="743700" cy="459300"/>
              <a:chOff x="0" y="-1"/>
              <a:chExt cx="743700" cy="459300"/>
            </a:xfrm>
          </p:grpSpPr>
          <p:sp>
            <p:nvSpPr>
              <p:cNvPr id="861" name="Google Shape;861;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62" name="Google Shape;862;p54"/>
              <p:cNvSpPr txBox="1"/>
              <p:nvPr/>
            </p:nvSpPr>
            <p:spPr>
              <a:xfrm>
                <a:off x="13456" y="138270"/>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Don’t engage with payloads</a:t>
                </a:r>
                <a:endParaRPr b="0" i="0" sz="1100" u="none" cap="none" strike="noStrike">
                  <a:solidFill>
                    <a:srgbClr val="000000"/>
                  </a:solidFill>
                  <a:latin typeface="Arial"/>
                  <a:ea typeface="Arial"/>
                  <a:cs typeface="Arial"/>
                  <a:sym typeface="Arial"/>
                </a:endParaRPr>
              </a:p>
            </p:txBody>
          </p:sp>
        </p:grpSp>
        <p:grpSp>
          <p:nvGrpSpPr>
            <p:cNvPr id="863" name="Google Shape;863;p54"/>
            <p:cNvGrpSpPr/>
            <p:nvPr/>
          </p:nvGrpSpPr>
          <p:grpSpPr>
            <a:xfrm>
              <a:off x="7284419" y="5782656"/>
              <a:ext cx="743700" cy="459300"/>
              <a:chOff x="0" y="-1"/>
              <a:chExt cx="743700" cy="459300"/>
            </a:xfrm>
          </p:grpSpPr>
          <p:sp>
            <p:nvSpPr>
              <p:cNvPr id="864" name="Google Shape;864;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65" name="Google Shape;865;p54"/>
              <p:cNvSpPr txBox="1"/>
              <p:nvPr/>
            </p:nvSpPr>
            <p:spPr>
              <a:xfrm>
                <a:off x="13456" y="175849"/>
                <a:ext cx="716700" cy="1215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Hashtag jacking</a:t>
                </a:r>
                <a:endParaRPr b="0" i="0" sz="1100" u="none" cap="none" strike="noStrike">
                  <a:solidFill>
                    <a:srgbClr val="000000"/>
                  </a:solidFill>
                  <a:latin typeface="Arial"/>
                  <a:ea typeface="Arial"/>
                  <a:cs typeface="Arial"/>
                  <a:sym typeface="Arial"/>
                </a:endParaRPr>
              </a:p>
            </p:txBody>
          </p:sp>
        </p:grpSp>
        <p:grpSp>
          <p:nvGrpSpPr>
            <p:cNvPr id="866" name="Google Shape;866;p54"/>
            <p:cNvGrpSpPr/>
            <p:nvPr/>
          </p:nvGrpSpPr>
          <p:grpSpPr>
            <a:xfrm>
              <a:off x="7284419" y="6284264"/>
              <a:ext cx="743700" cy="459300"/>
              <a:chOff x="0" y="-1"/>
              <a:chExt cx="743700" cy="459300"/>
            </a:xfrm>
          </p:grpSpPr>
          <p:sp>
            <p:nvSpPr>
              <p:cNvPr id="867" name="Google Shape;867;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68" name="Google Shape;868;p54"/>
              <p:cNvSpPr txBox="1"/>
              <p:nvPr/>
            </p:nvSpPr>
            <p:spPr>
              <a:xfrm>
                <a:off x="13456" y="175848"/>
                <a:ext cx="716700" cy="1215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Etc</a:t>
                </a:r>
                <a:endParaRPr b="0" i="0" sz="1100" u="none" cap="none" strike="noStrike">
                  <a:solidFill>
                    <a:srgbClr val="000000"/>
                  </a:solidFill>
                  <a:latin typeface="Arial"/>
                  <a:ea typeface="Arial"/>
                  <a:cs typeface="Arial"/>
                  <a:sym typeface="Arial"/>
                </a:endParaRPr>
              </a:p>
            </p:txBody>
          </p:sp>
        </p:grpSp>
        <p:grpSp>
          <p:nvGrpSpPr>
            <p:cNvPr id="869" name="Google Shape;869;p54"/>
            <p:cNvGrpSpPr/>
            <p:nvPr/>
          </p:nvGrpSpPr>
          <p:grpSpPr>
            <a:xfrm>
              <a:off x="9718599" y="1769791"/>
              <a:ext cx="743700" cy="471597"/>
              <a:chOff x="0" y="-1"/>
              <a:chExt cx="743700" cy="471597"/>
            </a:xfrm>
          </p:grpSpPr>
          <p:sp>
            <p:nvSpPr>
              <p:cNvPr id="870" name="Google Shape;870;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71" name="Google Shape;871;p54"/>
              <p:cNvSpPr txBox="1"/>
              <p:nvPr/>
            </p:nvSpPr>
            <p:spPr>
              <a:xfrm>
                <a:off x="13456" y="122396"/>
                <a:ext cx="716700" cy="349200"/>
              </a:xfrm>
              <a:prstGeom prst="rect">
                <a:avLst/>
              </a:prstGeom>
              <a:solidFill>
                <a:srgbClr val="DFCBAB"/>
              </a:solidFill>
              <a:ln>
                <a:noFill/>
              </a:ln>
            </p:spPr>
            <p:txBody>
              <a:bodyPr anchorCtr="0" anchor="ctr" bIns="17150" lIns="17150" spcFirstLastPara="1" rIns="17150" wrap="square" tIns="17150">
                <a:spAutoFit/>
              </a:bodyPr>
              <a:lstStyle/>
              <a:p>
                <a:pPr indent="0" lvl="0" marL="0" marR="0" rtl="0" algn="ctr">
                  <a:lnSpc>
                    <a:spcPct val="90000"/>
                  </a:lnSpc>
                  <a:spcBef>
                    <a:spcPts val="0"/>
                  </a:spcBef>
                  <a:spcAft>
                    <a:spcPts val="0"/>
                  </a:spcAft>
                  <a:buClr>
                    <a:schemeClr val="dk1"/>
                  </a:buClr>
                  <a:buSzPts val="500"/>
                  <a:buFont typeface="Century Gothic"/>
                  <a:buNone/>
                </a:pPr>
                <a:r>
                  <a:rPr b="0" i="0" lang="en-GB" sz="500" u="none" cap="none" strike="noStrike">
                    <a:solidFill>
                      <a:schemeClr val="dk1"/>
                    </a:solidFill>
                    <a:latin typeface="Century Gothic"/>
                    <a:ea typeface="Century Gothic"/>
                    <a:cs typeface="Century Gothic"/>
                    <a:sym typeface="Century Gothic"/>
                  </a:rPr>
                  <a:t>DMCA takedown requests </a:t>
                </a:r>
                <a:endParaRPr b="0" i="0" sz="1100" u="none" cap="none" strike="noStrike">
                  <a:solidFill>
                    <a:srgbClr val="000000"/>
                  </a:solidFill>
                  <a:latin typeface="Arial"/>
                  <a:ea typeface="Arial"/>
                  <a:cs typeface="Arial"/>
                  <a:sym typeface="Arial"/>
                </a:endParaRPr>
              </a:p>
            </p:txBody>
          </p:sp>
        </p:grpSp>
        <p:grpSp>
          <p:nvGrpSpPr>
            <p:cNvPr id="872" name="Google Shape;872;p54"/>
            <p:cNvGrpSpPr/>
            <p:nvPr/>
          </p:nvGrpSpPr>
          <p:grpSpPr>
            <a:xfrm>
              <a:off x="9718599" y="2271399"/>
              <a:ext cx="743700" cy="459300"/>
              <a:chOff x="0" y="-1"/>
              <a:chExt cx="743700" cy="459300"/>
            </a:xfrm>
          </p:grpSpPr>
          <p:sp>
            <p:nvSpPr>
              <p:cNvPr id="873" name="Google Shape;873;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74" name="Google Shape;874;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Spam domestic actors with lawsuits</a:t>
                </a:r>
                <a:endParaRPr b="0" i="0" sz="1100" u="none" cap="none" strike="noStrike">
                  <a:solidFill>
                    <a:srgbClr val="000000"/>
                  </a:solidFill>
                  <a:latin typeface="Arial"/>
                  <a:ea typeface="Arial"/>
                  <a:cs typeface="Arial"/>
                  <a:sym typeface="Arial"/>
                </a:endParaRPr>
              </a:p>
            </p:txBody>
          </p:sp>
        </p:grpSp>
        <p:grpSp>
          <p:nvGrpSpPr>
            <p:cNvPr id="875" name="Google Shape;875;p54"/>
            <p:cNvGrpSpPr/>
            <p:nvPr/>
          </p:nvGrpSpPr>
          <p:grpSpPr>
            <a:xfrm>
              <a:off x="9718599" y="2773008"/>
              <a:ext cx="743700" cy="459300"/>
              <a:chOff x="0" y="-1"/>
              <a:chExt cx="743700" cy="459300"/>
            </a:xfrm>
          </p:grpSpPr>
          <p:sp>
            <p:nvSpPr>
              <p:cNvPr id="876" name="Google Shape;876;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77" name="Google Shape;877;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Seize and analyse botnet servers</a:t>
                </a:r>
                <a:endParaRPr b="0" i="0" sz="1100" u="none" cap="none" strike="noStrike">
                  <a:solidFill>
                    <a:srgbClr val="000000"/>
                  </a:solidFill>
                  <a:latin typeface="Arial"/>
                  <a:ea typeface="Arial"/>
                  <a:cs typeface="Arial"/>
                  <a:sym typeface="Arial"/>
                </a:endParaRPr>
              </a:p>
            </p:txBody>
          </p:sp>
        </p:grpSp>
        <p:grpSp>
          <p:nvGrpSpPr>
            <p:cNvPr id="878" name="Google Shape;878;p54"/>
            <p:cNvGrpSpPr/>
            <p:nvPr/>
          </p:nvGrpSpPr>
          <p:grpSpPr>
            <a:xfrm>
              <a:off x="10587258" y="1769791"/>
              <a:ext cx="743700" cy="531191"/>
              <a:chOff x="0" y="-1"/>
              <a:chExt cx="743700" cy="531191"/>
            </a:xfrm>
          </p:grpSpPr>
          <p:sp>
            <p:nvSpPr>
              <p:cNvPr id="879" name="Google Shape;879;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80" name="Google Shape;880;p54"/>
              <p:cNvSpPr txBox="1"/>
              <p:nvPr/>
            </p:nvSpPr>
            <p:spPr>
              <a:xfrm>
                <a:off x="13456" y="82390"/>
                <a:ext cx="716700" cy="448800"/>
              </a:xfrm>
              <a:prstGeom prst="rect">
                <a:avLst/>
              </a:prstGeom>
              <a:solidFill>
                <a:srgbClr val="DFCBAB"/>
              </a:solidFill>
              <a:ln>
                <a:noFill/>
              </a:ln>
            </p:spPr>
            <p:txBody>
              <a:bodyPr anchorCtr="0" anchor="ctr" bIns="17150" lIns="17150" spcFirstLastPara="1" rIns="17150" wrap="square" tIns="17150">
                <a:spAutoFit/>
              </a:bodyPr>
              <a:lstStyle/>
              <a:p>
                <a:pPr indent="0" lvl="0" marL="0" marR="0" rtl="0" algn="ctr">
                  <a:lnSpc>
                    <a:spcPct val="90000"/>
                  </a:lnSpc>
                  <a:spcBef>
                    <a:spcPts val="0"/>
                  </a:spcBef>
                  <a:spcAft>
                    <a:spcPts val="0"/>
                  </a:spcAft>
                  <a:buClr>
                    <a:schemeClr val="dk1"/>
                  </a:buClr>
                  <a:buSzPts val="500"/>
                  <a:buFont typeface="Century Gothic"/>
                  <a:buNone/>
                </a:pPr>
                <a:r>
                  <a:rPr b="0" i="0" lang="en-GB" sz="500" u="none" cap="none" strike="noStrike">
                    <a:solidFill>
                      <a:schemeClr val="dk1"/>
                    </a:solidFill>
                    <a:latin typeface="Century Gothic"/>
                    <a:ea typeface="Century Gothic"/>
                    <a:cs typeface="Century Gothic"/>
                    <a:sym typeface="Century Gothic"/>
                  </a:rPr>
                  <a:t>Poison monitoring and evaluation data</a:t>
                </a:r>
                <a:endParaRPr b="0" i="0" sz="1100" u="none" cap="none" strike="noStrike">
                  <a:solidFill>
                    <a:srgbClr val="000000"/>
                  </a:solidFill>
                  <a:latin typeface="Arial"/>
                  <a:ea typeface="Arial"/>
                  <a:cs typeface="Arial"/>
                  <a:sym typeface="Arial"/>
                </a:endParaRPr>
              </a:p>
            </p:txBody>
          </p:sp>
        </p:grpSp>
        <p:grpSp>
          <p:nvGrpSpPr>
            <p:cNvPr id="881" name="Google Shape;881;p54"/>
            <p:cNvGrpSpPr/>
            <p:nvPr/>
          </p:nvGrpSpPr>
          <p:grpSpPr>
            <a:xfrm>
              <a:off x="10587258" y="2271399"/>
              <a:ext cx="743700" cy="459300"/>
              <a:chOff x="0" y="-1"/>
              <a:chExt cx="743700" cy="459300"/>
            </a:xfrm>
          </p:grpSpPr>
          <p:sp>
            <p:nvSpPr>
              <p:cNvPr id="882" name="Google Shape;882;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83" name="Google Shape;883;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Bomb link shorteners with calls</a:t>
                </a:r>
                <a:endParaRPr b="0" i="0" sz="1100" u="none" cap="none" strike="noStrike">
                  <a:solidFill>
                    <a:srgbClr val="000000"/>
                  </a:solidFill>
                  <a:latin typeface="Arial"/>
                  <a:ea typeface="Arial"/>
                  <a:cs typeface="Arial"/>
                  <a:sym typeface="Arial"/>
                </a:endParaRPr>
              </a:p>
            </p:txBody>
          </p:sp>
        </p:grpSp>
        <p:grpSp>
          <p:nvGrpSpPr>
            <p:cNvPr id="884" name="Google Shape;884;p54"/>
            <p:cNvGrpSpPr/>
            <p:nvPr/>
          </p:nvGrpSpPr>
          <p:grpSpPr>
            <a:xfrm>
              <a:off x="10587258" y="2773008"/>
              <a:ext cx="743700" cy="459300"/>
              <a:chOff x="0" y="-1"/>
              <a:chExt cx="743700" cy="459300"/>
            </a:xfrm>
          </p:grpSpPr>
          <p:sp>
            <p:nvSpPr>
              <p:cNvPr id="885" name="Google Shape;885;p54"/>
              <p:cNvSpPr/>
              <p:nvPr/>
            </p:nvSpPr>
            <p:spPr>
              <a:xfrm>
                <a:off x="0" y="-1"/>
                <a:ext cx="743700" cy="459300"/>
              </a:xfrm>
              <a:prstGeom prst="roundRect">
                <a:avLst>
                  <a:gd fmla="val 10000" name="adj"/>
                </a:avLst>
              </a:prstGeom>
              <a:solidFill>
                <a:srgbClr val="DFCBAB"/>
              </a:solidFill>
              <a:ln cap="rnd" cmpd="sng" w="19050">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p:txBody>
          </p:sp>
          <p:sp>
            <p:nvSpPr>
              <p:cNvPr id="886" name="Google Shape;886;p54"/>
              <p:cNvSpPr txBox="1"/>
              <p:nvPr/>
            </p:nvSpPr>
            <p:spPr>
              <a:xfrm>
                <a:off x="13456" y="138269"/>
                <a:ext cx="716700" cy="201300"/>
              </a:xfrm>
              <a:prstGeom prst="rect">
                <a:avLst/>
              </a:prstGeom>
              <a:solidFill>
                <a:srgbClr val="DFCBAB"/>
              </a:solidFill>
              <a:ln>
                <a:noFill/>
              </a:ln>
            </p:spPr>
            <p:txBody>
              <a:bodyPr anchorCtr="0" anchor="ctr" bIns="14300" lIns="14300" spcFirstLastPara="1" rIns="14300" wrap="square" tIns="14300">
                <a:spAutoFit/>
              </a:bodyPr>
              <a:lstStyle/>
              <a:p>
                <a:pPr indent="0" lvl="0" marL="0" marR="0" rtl="0" algn="ctr">
                  <a:lnSpc>
                    <a:spcPct val="90000"/>
                  </a:lnSpc>
                  <a:spcBef>
                    <a:spcPts val="0"/>
                  </a:spcBef>
                  <a:spcAft>
                    <a:spcPts val="0"/>
                  </a:spcAft>
                  <a:buClr>
                    <a:schemeClr val="dk1"/>
                  </a:buClr>
                  <a:buSzPts val="400"/>
                  <a:buFont typeface="Century Gothic"/>
                  <a:buNone/>
                </a:pPr>
                <a:r>
                  <a:rPr b="0" i="0" lang="en-GB" sz="400" u="none" cap="none" strike="noStrike">
                    <a:solidFill>
                      <a:schemeClr val="dk1"/>
                    </a:solidFill>
                    <a:latin typeface="Century Gothic"/>
                    <a:ea typeface="Century Gothic"/>
                    <a:cs typeface="Century Gothic"/>
                    <a:sym typeface="Century Gothic"/>
                  </a:rPr>
                  <a:t>Add random links to network graphs</a:t>
                </a:r>
                <a:endParaRPr b="0" i="0" sz="1100" u="none" cap="none" strike="noStrike">
                  <a:solidFill>
                    <a:srgbClr val="000000"/>
                  </a:solidFill>
                  <a:latin typeface="Arial"/>
                  <a:ea typeface="Arial"/>
                  <a:cs typeface="Arial"/>
                  <a:sym typeface="Arial"/>
                </a:endParaRPr>
              </a:p>
            </p:txBody>
          </p:sp>
        </p:grpSp>
      </p:grpSp>
      <p:sp>
        <p:nvSpPr>
          <p:cNvPr id="887" name="Google Shape;887;p54"/>
          <p:cNvSpPr txBox="1"/>
          <p:nvPr>
            <p:ph idx="4294967295" type="title"/>
          </p:nvPr>
        </p:nvSpPr>
        <p:spPr>
          <a:xfrm>
            <a:off x="537400" y="-3475"/>
            <a:ext cx="7870500" cy="5784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b="0" i="0" lang="en-GB" sz="3000" u="none" cap="none" strike="noStrike">
                <a:latin typeface="Arial"/>
                <a:ea typeface="Arial"/>
                <a:cs typeface="Arial"/>
                <a:sym typeface="Arial"/>
              </a:rPr>
              <a:t>AMITT B</a:t>
            </a:r>
            <a:r>
              <a:rPr b="0" lang="en-GB" sz="3000"/>
              <a:t>lue</a:t>
            </a:r>
            <a:r>
              <a:rPr b="0" i="0" lang="en-GB" sz="3000" u="none" cap="none" strike="noStrike">
                <a:latin typeface="Arial"/>
                <a:ea typeface="Arial"/>
                <a:cs typeface="Arial"/>
                <a:sym typeface="Arial"/>
              </a:rPr>
              <a:t>: </a:t>
            </a:r>
            <a:r>
              <a:rPr b="0" lang="en-GB" sz="3000"/>
              <a:t>Countermeasures Framework</a:t>
            </a:r>
            <a:endParaRPr b="0" sz="3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55"/>
          <p:cNvSpPr txBox="1"/>
          <p:nvPr>
            <p:ph type="title"/>
          </p:nvPr>
        </p:nvSpPr>
        <p:spPr>
          <a:xfrm>
            <a:off x="110550" y="101325"/>
            <a:ext cx="2342700" cy="1921200"/>
          </a:xfrm>
          <a:prstGeom prst="rect">
            <a:avLst/>
          </a:prstGeom>
          <a:noFill/>
          <a:ln>
            <a:noFill/>
          </a:ln>
        </p:spPr>
        <p:txBody>
          <a:bodyPr anchorCtr="0" anchor="ctr" bIns="34250" lIns="34250" spcFirstLastPara="1" rIns="34250" wrap="square" tIns="34250">
            <a:noAutofit/>
          </a:bodyPr>
          <a:lstStyle/>
          <a:p>
            <a:pPr indent="0" lvl="0" marL="0" rtl="0" algn="l">
              <a:lnSpc>
                <a:spcPct val="100000"/>
              </a:lnSpc>
              <a:spcBef>
                <a:spcPts val="0"/>
              </a:spcBef>
              <a:spcAft>
                <a:spcPts val="0"/>
              </a:spcAft>
              <a:buSzPts val="1400"/>
              <a:buNone/>
            </a:pPr>
            <a:r>
              <a:rPr lang="en-GB" sz="3000"/>
              <a:t>Red/Blue teaming: using blue to red links</a:t>
            </a:r>
            <a:endParaRPr sz="3000"/>
          </a:p>
        </p:txBody>
      </p:sp>
      <p:pic>
        <p:nvPicPr>
          <p:cNvPr id="893" name="Google Shape;893;p55"/>
          <p:cNvPicPr preferRelativeResize="0"/>
          <p:nvPr/>
        </p:nvPicPr>
        <p:blipFill rotWithShape="1">
          <a:blip r:embed="rId3">
            <a:alphaModFix/>
          </a:blip>
          <a:srcRect b="0" l="0" r="0" t="0"/>
          <a:stretch/>
        </p:blipFill>
        <p:spPr>
          <a:xfrm>
            <a:off x="2453375" y="52600"/>
            <a:ext cx="6190974" cy="476672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56"/>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Communication-based r</a:t>
            </a:r>
            <a:r>
              <a:rPr lang="en-GB"/>
              <a:t>esponses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7"/>
          <p:cNvSpPr txBox="1"/>
          <p:nvPr>
            <p:ph type="title"/>
          </p:nvPr>
        </p:nvSpPr>
        <p:spPr>
          <a:xfrm>
            <a:off x="311700" y="28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Countermessaging</a:t>
            </a:r>
            <a:endParaRPr/>
          </a:p>
        </p:txBody>
      </p:sp>
      <p:pic>
        <p:nvPicPr>
          <p:cNvPr id="904" name="Google Shape;904;p57"/>
          <p:cNvPicPr preferRelativeResize="0"/>
          <p:nvPr/>
        </p:nvPicPr>
        <p:blipFill rotWithShape="1">
          <a:blip r:embed="rId3">
            <a:alphaModFix/>
          </a:blip>
          <a:srcRect b="0" l="0" r="0" t="0"/>
          <a:stretch/>
        </p:blipFill>
        <p:spPr>
          <a:xfrm>
            <a:off x="2390100" y="695750"/>
            <a:ext cx="4102169" cy="4110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2"/>
          <p:cNvSpPr txBox="1"/>
          <p:nvPr>
            <p:ph type="title"/>
          </p:nvPr>
        </p:nvSpPr>
        <p:spPr>
          <a:xfrm>
            <a:off x="198800" y="0"/>
            <a:ext cx="8682900" cy="6423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lang="en-GB" sz="3000"/>
              <a:t>Cognitive Security Ecosystem</a:t>
            </a:r>
            <a:endParaRPr sz="3000"/>
          </a:p>
        </p:txBody>
      </p:sp>
      <p:grpSp>
        <p:nvGrpSpPr>
          <p:cNvPr id="312" name="Google Shape;312;p22"/>
          <p:cNvGrpSpPr/>
          <p:nvPr/>
        </p:nvGrpSpPr>
        <p:grpSpPr>
          <a:xfrm>
            <a:off x="524400" y="1045180"/>
            <a:ext cx="2484450" cy="3126150"/>
            <a:chOff x="0" y="-1"/>
            <a:chExt cx="3312600" cy="4168200"/>
          </a:xfrm>
        </p:grpSpPr>
        <p:sp>
          <p:nvSpPr>
            <p:cNvPr id="313" name="Google Shape;313;p22"/>
            <p:cNvSpPr/>
            <p:nvPr/>
          </p:nvSpPr>
          <p:spPr>
            <a:xfrm>
              <a:off x="0" y="-1"/>
              <a:ext cx="33126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4" name="Google Shape;314;p22"/>
            <p:cNvSpPr txBox="1"/>
            <p:nvPr/>
          </p:nvSpPr>
          <p:spPr>
            <a:xfrm>
              <a:off x="12700" y="12699"/>
              <a:ext cx="3287100" cy="25347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Information Landscape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Information seeking </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Information sharing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chemeClr val="dk1"/>
                  </a:solidFill>
                  <a:latin typeface="Arial"/>
                  <a:ea typeface="Arial"/>
                  <a:cs typeface="Arial"/>
                  <a:sym typeface="Arial"/>
                </a:rPr>
                <a:t>Information sources</a:t>
              </a:r>
              <a:endParaRPr b="0" i="0" sz="1200" u="none" cap="none" strike="noStrike">
                <a:solidFill>
                  <a:schemeClr val="dk1"/>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Information voids</a:t>
              </a:r>
              <a:endParaRPr b="0" i="0" sz="1200" u="none" cap="none" strike="noStrike">
                <a:solidFill>
                  <a:srgbClr val="000000"/>
                </a:solidFill>
                <a:latin typeface="Arial"/>
                <a:ea typeface="Arial"/>
                <a:cs typeface="Arial"/>
                <a:sym typeface="Arial"/>
              </a:endParaRPr>
            </a:p>
          </p:txBody>
        </p:sp>
      </p:grpSp>
      <p:grpSp>
        <p:nvGrpSpPr>
          <p:cNvPr id="315" name="Google Shape;315;p22"/>
          <p:cNvGrpSpPr/>
          <p:nvPr/>
        </p:nvGrpSpPr>
        <p:grpSpPr>
          <a:xfrm>
            <a:off x="3368417" y="1045161"/>
            <a:ext cx="2445750" cy="3203400"/>
            <a:chOff x="-1" y="-1"/>
            <a:chExt cx="3261000" cy="4271200"/>
          </a:xfrm>
        </p:grpSpPr>
        <p:sp>
          <p:nvSpPr>
            <p:cNvPr id="316" name="Google Shape;316;p22"/>
            <p:cNvSpPr/>
            <p:nvPr/>
          </p:nvSpPr>
          <p:spPr>
            <a:xfrm>
              <a:off x="-1" y="-1"/>
              <a:ext cx="32610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7" name="Google Shape;317;p22"/>
            <p:cNvSpPr txBox="1"/>
            <p:nvPr/>
          </p:nvSpPr>
          <p:spPr>
            <a:xfrm>
              <a:off x="12699" y="12699"/>
              <a:ext cx="3235500" cy="42585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Threat </a:t>
              </a:r>
              <a:endParaRPr b="1"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Landscape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Motivations</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Sources/ Starting points</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Effects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Misinformation Narratives</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Hateful speech narratives</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chemeClr val="dk1"/>
                  </a:solidFill>
                  <a:latin typeface="Arial"/>
                  <a:ea typeface="Arial"/>
                  <a:cs typeface="Arial"/>
                  <a:sym typeface="Arial"/>
                </a:rPr>
                <a:t>Crossovers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Tactics and Techniques</a:t>
              </a:r>
              <a:endParaRPr b="0" i="0" sz="12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chemeClr val="dk1"/>
                  </a:solidFill>
                  <a:latin typeface="Arial"/>
                  <a:ea typeface="Arial"/>
                  <a:cs typeface="Arial"/>
                  <a:sym typeface="Arial"/>
                </a:rPr>
                <a:t>Artifacts</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318" name="Google Shape;318;p22"/>
          <p:cNvGrpSpPr/>
          <p:nvPr/>
        </p:nvGrpSpPr>
        <p:grpSpPr>
          <a:xfrm>
            <a:off x="6173737" y="1045180"/>
            <a:ext cx="2407050" cy="3126150"/>
            <a:chOff x="-1" y="-1"/>
            <a:chExt cx="3209400" cy="4168200"/>
          </a:xfrm>
        </p:grpSpPr>
        <p:sp>
          <p:nvSpPr>
            <p:cNvPr id="319" name="Google Shape;319;p22"/>
            <p:cNvSpPr/>
            <p:nvPr/>
          </p:nvSpPr>
          <p:spPr>
            <a:xfrm>
              <a:off x="-1" y="-1"/>
              <a:ext cx="32094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2"/>
            <p:cNvSpPr txBox="1"/>
            <p:nvPr/>
          </p:nvSpPr>
          <p:spPr>
            <a:xfrm>
              <a:off x="12699" y="12699"/>
              <a:ext cx="3183900" cy="30681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Response </a:t>
              </a:r>
              <a:endParaRPr b="1"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GB" sz="1700" u="none" cap="none" strike="noStrike">
                  <a:solidFill>
                    <a:srgbClr val="000000"/>
                  </a:solidFill>
                  <a:latin typeface="Arial"/>
                  <a:ea typeface="Arial"/>
                  <a:cs typeface="Arial"/>
                  <a:sym typeface="Arial"/>
                </a:rPr>
                <a:t>Landscape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400"/>
                <a:buFont typeface="Arial"/>
                <a:buChar char="•"/>
              </a:pPr>
              <a:r>
                <a:rPr b="0" i="0" lang="en-GB" sz="1200" u="none" cap="none" strike="noStrike">
                  <a:solidFill>
                    <a:srgbClr val="000000"/>
                  </a:solidFill>
                  <a:latin typeface="Arial"/>
                  <a:ea typeface="Arial"/>
                  <a:cs typeface="Arial"/>
                  <a:sym typeface="Arial"/>
                </a:rPr>
                <a:t>Monitoring organisations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Countering organisations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Coordination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Existing policies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Technologies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GB" sz="1200" u="none" cap="none" strike="noStrike">
                  <a:solidFill>
                    <a:srgbClr val="000000"/>
                  </a:solidFill>
                  <a:latin typeface="Arial"/>
                  <a:ea typeface="Arial"/>
                  <a:cs typeface="Arial"/>
                  <a:sym typeface="Arial"/>
                </a:rPr>
                <a:t>etc</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58"/>
          <p:cNvSpPr txBox="1"/>
          <p:nvPr>
            <p:ph type="title"/>
          </p:nvPr>
        </p:nvSpPr>
        <p:spPr>
          <a:xfrm>
            <a:off x="311700" y="187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Pre-bunking and truth sandwiches</a:t>
            </a:r>
            <a:endParaRPr/>
          </a:p>
        </p:txBody>
      </p:sp>
      <p:pic>
        <p:nvPicPr>
          <p:cNvPr id="910" name="Google Shape;910;p58"/>
          <p:cNvPicPr preferRelativeResize="0"/>
          <p:nvPr/>
        </p:nvPicPr>
        <p:blipFill rotWithShape="1">
          <a:blip r:embed="rId3">
            <a:alphaModFix/>
          </a:blip>
          <a:srcRect b="0" l="0" r="0" t="0"/>
          <a:stretch/>
        </p:blipFill>
        <p:spPr>
          <a:xfrm>
            <a:off x="1385775" y="855750"/>
            <a:ext cx="6372439" cy="38209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9"/>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Engage: </a:t>
            </a:r>
            <a:r>
              <a:rPr lang="en-GB"/>
              <a:t>Dennett’s 4 points</a:t>
            </a:r>
            <a:endParaRPr/>
          </a:p>
        </p:txBody>
      </p:sp>
      <p:sp>
        <p:nvSpPr>
          <p:cNvPr id="916" name="Google Shape;916;p59"/>
          <p:cNvSpPr txBox="1"/>
          <p:nvPr>
            <p:ph idx="1" type="body"/>
          </p:nvPr>
        </p:nvSpPr>
        <p:spPr>
          <a:xfrm>
            <a:off x="221050" y="780425"/>
            <a:ext cx="8113200" cy="375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GB" sz="1900">
                <a:solidFill>
                  <a:srgbClr val="333333"/>
                </a:solidFill>
                <a:highlight>
                  <a:srgbClr val="FFFFFF"/>
                </a:highlight>
              </a:rPr>
              <a:t>1. Attempt to re-express your target’s position so clearly, vividly and fairly that your target says: “Thanks, I wish I’d thought of putting it that way.”</a:t>
            </a:r>
            <a:endParaRPr sz="1900">
              <a:solidFill>
                <a:srgbClr val="333333"/>
              </a:solidFill>
              <a:highlight>
                <a:srgbClr val="FFFFFF"/>
              </a:highlight>
            </a:endParaRPr>
          </a:p>
          <a:p>
            <a:pPr indent="0" lvl="0" marL="0" rtl="0" algn="l">
              <a:lnSpc>
                <a:spcPct val="115000"/>
              </a:lnSpc>
              <a:spcBef>
                <a:spcPts val="2100"/>
              </a:spcBef>
              <a:spcAft>
                <a:spcPts val="0"/>
              </a:spcAft>
              <a:buClr>
                <a:schemeClr val="dk1"/>
              </a:buClr>
              <a:buSzPts val="1100"/>
              <a:buFont typeface="Arial"/>
              <a:buNone/>
            </a:pPr>
            <a:r>
              <a:rPr lang="en-GB" sz="1900">
                <a:solidFill>
                  <a:srgbClr val="333333"/>
                </a:solidFill>
                <a:highlight>
                  <a:srgbClr val="FFFFFF"/>
                </a:highlight>
              </a:rPr>
              <a:t>2. List any points of agreement (especially if they are not matters of general or widespread agreement).</a:t>
            </a:r>
            <a:endParaRPr sz="1900">
              <a:solidFill>
                <a:srgbClr val="333333"/>
              </a:solidFill>
              <a:highlight>
                <a:srgbClr val="FFFFFF"/>
              </a:highlight>
            </a:endParaRPr>
          </a:p>
          <a:p>
            <a:pPr indent="0" lvl="0" marL="0" rtl="0" algn="l">
              <a:lnSpc>
                <a:spcPct val="115000"/>
              </a:lnSpc>
              <a:spcBef>
                <a:spcPts val="2100"/>
              </a:spcBef>
              <a:spcAft>
                <a:spcPts val="0"/>
              </a:spcAft>
              <a:buClr>
                <a:schemeClr val="dk1"/>
              </a:buClr>
              <a:buSzPts val="1100"/>
              <a:buFont typeface="Arial"/>
              <a:buNone/>
            </a:pPr>
            <a:r>
              <a:rPr lang="en-GB" sz="1900">
                <a:solidFill>
                  <a:srgbClr val="333333"/>
                </a:solidFill>
                <a:highlight>
                  <a:srgbClr val="FFFFFF"/>
                </a:highlight>
              </a:rPr>
              <a:t>3. Mention anything you have learned from your target.</a:t>
            </a:r>
            <a:endParaRPr sz="1900">
              <a:solidFill>
                <a:srgbClr val="333333"/>
              </a:solidFill>
              <a:highlight>
                <a:srgbClr val="FFFFFF"/>
              </a:highlight>
            </a:endParaRPr>
          </a:p>
          <a:p>
            <a:pPr indent="0" lvl="0" marL="0" rtl="0" algn="l">
              <a:lnSpc>
                <a:spcPct val="115000"/>
              </a:lnSpc>
              <a:spcBef>
                <a:spcPts val="2100"/>
              </a:spcBef>
              <a:spcAft>
                <a:spcPts val="2100"/>
              </a:spcAft>
              <a:buSzPts val="1800"/>
              <a:buNone/>
            </a:pPr>
            <a:r>
              <a:rPr lang="en-GB" sz="1900">
                <a:solidFill>
                  <a:srgbClr val="333333"/>
                </a:solidFill>
                <a:highlight>
                  <a:srgbClr val="FFFFFF"/>
                </a:highlight>
              </a:rPr>
              <a:t>4. Only then are you permitted to say so much as a word of rebuttal or criticism.</a:t>
            </a:r>
            <a:endParaRPr sz="2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60"/>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Environment</a:t>
            </a:r>
            <a:r>
              <a:rPr lang="en-GB"/>
              <a:t>-based responses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1"/>
          <p:cNvSpPr txBox="1"/>
          <p:nvPr>
            <p:ph type="title"/>
          </p:nvPr>
        </p:nvSpPr>
        <p:spPr>
          <a:xfrm>
            <a:off x="49725" y="251825"/>
            <a:ext cx="90297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a:t>
            </a:r>
            <a:r>
              <a:rPr lang="en-GB"/>
              <a:t>mprove the information/influence environment</a:t>
            </a:r>
            <a:endParaRPr/>
          </a:p>
        </p:txBody>
      </p:sp>
      <p:pic>
        <p:nvPicPr>
          <p:cNvPr id="927" name="Google Shape;927;p61"/>
          <p:cNvPicPr preferRelativeResize="0"/>
          <p:nvPr/>
        </p:nvPicPr>
        <p:blipFill rotWithShape="1">
          <a:blip r:embed="rId3">
            <a:alphaModFix/>
          </a:blip>
          <a:srcRect b="0" l="0" r="0" t="0"/>
          <a:stretch/>
        </p:blipFill>
        <p:spPr>
          <a:xfrm>
            <a:off x="522675" y="993025"/>
            <a:ext cx="7924526" cy="2967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Information landscapes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4"/>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Channels</a:t>
            </a:r>
            <a:endParaRPr/>
          </a:p>
        </p:txBody>
      </p:sp>
      <p:sp>
        <p:nvSpPr>
          <p:cNvPr id="331" name="Google Shape;331;p24"/>
          <p:cNvSpPr txBox="1"/>
          <p:nvPr>
            <p:ph idx="1" type="body"/>
          </p:nvPr>
        </p:nvSpPr>
        <p:spPr>
          <a:xfrm>
            <a:off x="311700" y="1152475"/>
            <a:ext cx="2820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Lots of channels:</a:t>
            </a:r>
            <a:endParaRPr/>
          </a:p>
          <a:p>
            <a:pPr indent="0" lvl="0" marL="0" rtl="0" algn="l">
              <a:lnSpc>
                <a:spcPct val="115000"/>
              </a:lnSpc>
              <a:spcBef>
                <a:spcPts val="1200"/>
              </a:spcBef>
              <a:spcAft>
                <a:spcPts val="0"/>
              </a:spcAft>
              <a:buSzPts val="1800"/>
              <a:buNone/>
            </a:pPr>
            <a:r>
              <a:rPr lang="en-GB"/>
              <a:t>Where people seek, share, post information</a:t>
            </a:r>
            <a:endParaRPr/>
          </a:p>
          <a:p>
            <a:pPr indent="0" lvl="0" marL="0" rtl="0" algn="l">
              <a:lnSpc>
                <a:spcPct val="115000"/>
              </a:lnSpc>
              <a:spcBef>
                <a:spcPts val="1200"/>
              </a:spcBef>
              <a:spcAft>
                <a:spcPts val="1200"/>
              </a:spcAft>
              <a:buSzPts val="1800"/>
              <a:buNone/>
            </a:pPr>
            <a:r>
              <a:rPr lang="en-GB"/>
              <a:t>Where people are encouraged to go</a:t>
            </a:r>
            <a:endParaRPr/>
          </a:p>
        </p:txBody>
      </p:sp>
      <p:pic>
        <p:nvPicPr>
          <p:cNvPr id="332" name="Google Shape;332;p24"/>
          <p:cNvPicPr preferRelativeResize="0"/>
          <p:nvPr/>
        </p:nvPicPr>
        <p:blipFill rotWithShape="1">
          <a:blip r:embed="rId3">
            <a:alphaModFix/>
          </a:blip>
          <a:srcRect b="0" l="0" r="0" t="0"/>
          <a:stretch/>
        </p:blipFill>
        <p:spPr>
          <a:xfrm>
            <a:off x="3192200" y="160850"/>
            <a:ext cx="5640100" cy="4107799"/>
          </a:xfrm>
          <a:prstGeom prst="rect">
            <a:avLst/>
          </a:prstGeom>
          <a:noFill/>
          <a:ln>
            <a:noFill/>
          </a:ln>
        </p:spPr>
      </p:pic>
      <p:sp>
        <p:nvSpPr>
          <p:cNvPr id="333" name="Google Shape;333;p24"/>
          <p:cNvSpPr txBox="1"/>
          <p:nvPr/>
        </p:nvSpPr>
        <p:spPr>
          <a:xfrm>
            <a:off x="3664125" y="3964200"/>
            <a:ext cx="5414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Image: https://d1gi.medium.com/the-election2016-micro-propaganda-machine-383449cc1fba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Influencers</a:t>
            </a:r>
            <a:endParaRPr/>
          </a:p>
        </p:txBody>
      </p:sp>
      <p:sp>
        <p:nvSpPr>
          <p:cNvPr id="339" name="Google Shape;339;p25"/>
          <p:cNvSpPr txBox="1"/>
          <p:nvPr>
            <p:ph idx="1" type="body"/>
          </p:nvPr>
        </p:nvSpPr>
        <p:spPr>
          <a:xfrm>
            <a:off x="311700" y="1152475"/>
            <a:ext cx="3357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Users or accounts with influence over a network</a:t>
            </a:r>
            <a:endParaRPr/>
          </a:p>
          <a:p>
            <a:pPr indent="-342900" lvl="0" marL="457200" rtl="0" algn="l">
              <a:lnSpc>
                <a:spcPct val="115000"/>
              </a:lnSpc>
              <a:spcBef>
                <a:spcPts val="1200"/>
              </a:spcBef>
              <a:spcAft>
                <a:spcPts val="0"/>
              </a:spcAft>
              <a:buSzPts val="1800"/>
              <a:buChar char="●"/>
            </a:pPr>
            <a:r>
              <a:rPr lang="en-GB"/>
              <a:t>Not the most followers</a:t>
            </a:r>
            <a:endParaRPr/>
          </a:p>
          <a:p>
            <a:pPr indent="-342900" lvl="0" marL="457200" rtl="0" algn="l">
              <a:lnSpc>
                <a:spcPct val="115000"/>
              </a:lnSpc>
              <a:spcBef>
                <a:spcPts val="0"/>
              </a:spcBef>
              <a:spcAft>
                <a:spcPts val="0"/>
              </a:spcAft>
              <a:buSzPts val="1800"/>
              <a:buChar char="●"/>
            </a:pPr>
            <a:r>
              <a:rPr lang="en-GB"/>
              <a:t>The most influence</a:t>
            </a:r>
            <a:endParaRPr/>
          </a:p>
          <a:p>
            <a:pPr indent="-342900" lvl="0" marL="457200" rtl="0" algn="l">
              <a:lnSpc>
                <a:spcPct val="115000"/>
              </a:lnSpc>
              <a:spcBef>
                <a:spcPts val="0"/>
              </a:spcBef>
              <a:spcAft>
                <a:spcPts val="0"/>
              </a:spcAft>
              <a:buSzPts val="1800"/>
              <a:buChar char="●"/>
            </a:pPr>
            <a:r>
              <a:rPr lang="en-GB"/>
              <a:t>Might be large influence over smaller groups. </a:t>
            </a:r>
            <a:endParaRPr/>
          </a:p>
        </p:txBody>
      </p:sp>
      <p:pic>
        <p:nvPicPr>
          <p:cNvPr id="340" name="Google Shape;340;p25"/>
          <p:cNvPicPr preferRelativeResize="0"/>
          <p:nvPr/>
        </p:nvPicPr>
        <p:blipFill rotWithShape="1">
          <a:blip r:embed="rId3">
            <a:alphaModFix/>
          </a:blip>
          <a:srcRect b="0" l="0" r="0" t="0"/>
          <a:stretch/>
        </p:blipFill>
        <p:spPr>
          <a:xfrm>
            <a:off x="3823575" y="61450"/>
            <a:ext cx="5008725" cy="47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6"/>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Groups</a:t>
            </a:r>
            <a:endParaRPr/>
          </a:p>
        </p:txBody>
      </p:sp>
      <p:sp>
        <p:nvSpPr>
          <p:cNvPr id="346" name="Google Shape;346;p26"/>
          <p:cNvSpPr txBox="1"/>
          <p:nvPr>
            <p:ph idx="1" type="body"/>
          </p:nvPr>
        </p:nvSpPr>
        <p:spPr>
          <a:xfrm>
            <a:off x="311700" y="1152475"/>
            <a:ext cx="35070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Social media groups created to create or spread disinformation</a:t>
            </a:r>
            <a:endParaRPr/>
          </a:p>
          <a:p>
            <a:pPr indent="-342900" lvl="0" marL="457200" rtl="0" algn="l">
              <a:lnSpc>
                <a:spcPct val="115000"/>
              </a:lnSpc>
              <a:spcBef>
                <a:spcPts val="1200"/>
              </a:spcBef>
              <a:spcAft>
                <a:spcPts val="0"/>
              </a:spcAft>
              <a:buSzPts val="1800"/>
              <a:buChar char="●"/>
            </a:pPr>
            <a:r>
              <a:rPr lang="en-GB"/>
              <a:t>Often real members, fake creators</a:t>
            </a:r>
            <a:endParaRPr/>
          </a:p>
          <a:p>
            <a:pPr indent="-342900" lvl="0" marL="457200" rtl="0" algn="l">
              <a:lnSpc>
                <a:spcPct val="115000"/>
              </a:lnSpc>
              <a:spcBef>
                <a:spcPts val="0"/>
              </a:spcBef>
              <a:spcAft>
                <a:spcPts val="0"/>
              </a:spcAft>
              <a:buSzPts val="1800"/>
              <a:buChar char="●"/>
            </a:pPr>
            <a:r>
              <a:rPr lang="en-GB"/>
              <a:t>Lots of themes</a:t>
            </a:r>
            <a:endParaRPr/>
          </a:p>
          <a:p>
            <a:pPr indent="-342900" lvl="0" marL="457200" rtl="0" algn="l">
              <a:lnSpc>
                <a:spcPct val="115000"/>
              </a:lnSpc>
              <a:spcBef>
                <a:spcPts val="0"/>
              </a:spcBef>
              <a:spcAft>
                <a:spcPts val="0"/>
              </a:spcAft>
              <a:buSzPts val="1800"/>
              <a:buChar char="●"/>
            </a:pPr>
            <a:r>
              <a:rPr lang="en-GB"/>
              <a:t>Often closed groups</a:t>
            </a:r>
            <a:endParaRPr/>
          </a:p>
          <a:p>
            <a:pPr indent="0" lvl="0" marL="0" rtl="0" algn="l">
              <a:lnSpc>
                <a:spcPct val="115000"/>
              </a:lnSpc>
              <a:spcBef>
                <a:spcPts val="1200"/>
              </a:spcBef>
              <a:spcAft>
                <a:spcPts val="1200"/>
              </a:spcAft>
              <a:buSzPts val="1800"/>
              <a:buNone/>
            </a:pPr>
            <a:r>
              <a:t/>
            </a:r>
            <a:endParaRPr/>
          </a:p>
        </p:txBody>
      </p:sp>
      <p:pic>
        <p:nvPicPr>
          <p:cNvPr id="347" name="Google Shape;347;p26"/>
          <p:cNvPicPr preferRelativeResize="0"/>
          <p:nvPr/>
        </p:nvPicPr>
        <p:blipFill rotWithShape="1">
          <a:blip r:embed="rId3">
            <a:alphaModFix/>
          </a:blip>
          <a:srcRect b="0" l="0" r="0" t="0"/>
          <a:stretch/>
        </p:blipFill>
        <p:spPr>
          <a:xfrm>
            <a:off x="4836275" y="827025"/>
            <a:ext cx="3820973" cy="38209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7"/>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Messaging</a:t>
            </a:r>
            <a:endParaRPr/>
          </a:p>
        </p:txBody>
      </p:sp>
      <p:sp>
        <p:nvSpPr>
          <p:cNvPr id="353" name="Google Shape;353;p27"/>
          <p:cNvSpPr txBox="1"/>
          <p:nvPr>
            <p:ph idx="1" type="body"/>
          </p:nvPr>
        </p:nvSpPr>
        <p:spPr>
          <a:xfrm>
            <a:off x="311700" y="1152475"/>
            <a:ext cx="40740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Narratives designed to spread fast and be “sticky”</a:t>
            </a:r>
            <a:endParaRPr/>
          </a:p>
          <a:p>
            <a:pPr indent="-342900" lvl="0" marL="457200" rtl="0" algn="l">
              <a:lnSpc>
                <a:spcPct val="115000"/>
              </a:lnSpc>
              <a:spcBef>
                <a:spcPts val="1200"/>
              </a:spcBef>
              <a:spcAft>
                <a:spcPts val="0"/>
              </a:spcAft>
              <a:buSzPts val="1800"/>
              <a:buChar char="●"/>
            </a:pPr>
            <a:r>
              <a:rPr lang="en-GB"/>
              <a:t>Often on a theme</a:t>
            </a:r>
            <a:endParaRPr/>
          </a:p>
          <a:p>
            <a:pPr indent="-342900" lvl="0" marL="457200" rtl="0" algn="l">
              <a:lnSpc>
                <a:spcPct val="115000"/>
              </a:lnSpc>
              <a:spcBef>
                <a:spcPts val="0"/>
              </a:spcBef>
              <a:spcAft>
                <a:spcPts val="0"/>
              </a:spcAft>
              <a:buSzPts val="1800"/>
              <a:buChar char="●"/>
            </a:pPr>
            <a:r>
              <a:rPr lang="en-GB"/>
              <a:t>Often repeated</a:t>
            </a:r>
            <a:endParaRPr/>
          </a:p>
        </p:txBody>
      </p:sp>
      <p:pic>
        <p:nvPicPr>
          <p:cNvPr id="354" name="Google Shape;354;p27"/>
          <p:cNvPicPr preferRelativeResize="0"/>
          <p:nvPr/>
        </p:nvPicPr>
        <p:blipFill rotWithShape="1">
          <a:blip r:embed="rId3">
            <a:alphaModFix/>
          </a:blip>
          <a:srcRect b="0" l="0" r="0" t="0"/>
          <a:stretch/>
        </p:blipFill>
        <p:spPr>
          <a:xfrm>
            <a:off x="4572000" y="216413"/>
            <a:ext cx="4197932" cy="3820976"/>
          </a:xfrm>
          <a:prstGeom prst="rect">
            <a:avLst/>
          </a:prstGeom>
          <a:noFill/>
          <a:ln>
            <a:noFill/>
          </a:ln>
        </p:spPr>
      </p:pic>
      <p:sp>
        <p:nvSpPr>
          <p:cNvPr id="355" name="Google Shape;355;p27"/>
          <p:cNvSpPr txBox="1"/>
          <p:nvPr/>
        </p:nvSpPr>
        <p:spPr>
          <a:xfrm>
            <a:off x="3818700" y="4037375"/>
            <a:ext cx="5088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Image: </a:t>
            </a:r>
            <a:r>
              <a:rPr b="0" i="0" lang="en-GB" sz="1400" u="sng" cap="none" strike="noStrike">
                <a:solidFill>
                  <a:schemeClr val="hlink"/>
                </a:solidFill>
                <a:latin typeface="Arial"/>
                <a:ea typeface="Arial"/>
                <a:cs typeface="Arial"/>
                <a:sym typeface="Arial"/>
                <a:hlinkClick r:id="rId4"/>
              </a:rPr>
              <a:t>https://www.njhomelandsecurity.gov/analysis/false-text-messages-part-of-larger-covid-19-disinformation-campaign</a:t>
            </a: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